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767" r:id="rId2"/>
    <p:sldId id="258" r:id="rId3"/>
    <p:sldId id="770" r:id="rId4"/>
    <p:sldId id="784" r:id="rId5"/>
    <p:sldId id="275" r:id="rId6"/>
    <p:sldId id="776" r:id="rId7"/>
    <p:sldId id="284" r:id="rId8"/>
    <p:sldId id="779" r:id="rId9"/>
    <p:sldId id="782" r:id="rId10"/>
    <p:sldId id="262" r:id="rId11"/>
    <p:sldId id="771" r:id="rId12"/>
    <p:sldId id="777" r:id="rId13"/>
    <p:sldId id="773" r:id="rId14"/>
    <p:sldId id="278" r:id="rId15"/>
    <p:sldId id="778" r:id="rId16"/>
    <p:sldId id="788" r:id="rId17"/>
    <p:sldId id="265" r:id="rId18"/>
    <p:sldId id="289" r:id="rId19"/>
    <p:sldId id="7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4" autoAdjust="0"/>
    <p:restoredTop sz="94618" autoAdjust="0"/>
  </p:normalViewPr>
  <p:slideViewPr>
    <p:cSldViewPr snapToGrid="0">
      <p:cViewPr varScale="1">
        <p:scale>
          <a:sx n="80" d="100"/>
          <a:sy n="80" d="100"/>
        </p:scale>
        <p:origin x="102" y="558"/>
      </p:cViewPr>
      <p:guideLst/>
    </p:cSldViewPr>
  </p:slideViewPr>
  <p:notesTextViewPr>
    <p:cViewPr>
      <p:scale>
        <a:sx n="1" d="1"/>
        <a:sy n="1" d="1"/>
      </p:scale>
      <p:origin x="0" y="0"/>
    </p:cViewPr>
  </p:notesTextViewPr>
  <p:sorterViewPr>
    <p:cViewPr>
      <p:scale>
        <a:sx n="100" d="100"/>
        <a:sy n="100" d="100"/>
      </p:scale>
      <p:origin x="0" y="-12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C7446-A6E9-40EC-AD62-8E4908CDFB56}" type="datetimeFigureOut">
              <a:rPr lang="en-GB" smtClean="0"/>
              <a:t>08/11/2021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06EAF-0A20-4149-BBAE-335767E9C2A0}" type="slidenum">
              <a:rPr lang="en-GB" smtClean="0"/>
              <a:t>‹#›</a:t>
            </a:fld>
            <a:endParaRPr lang="en-GB" dirty="0"/>
          </a:p>
        </p:txBody>
      </p:sp>
    </p:spTree>
    <p:extLst>
      <p:ext uri="{BB962C8B-B14F-4D97-AF65-F5344CB8AC3E}">
        <p14:creationId xmlns:p14="http://schemas.microsoft.com/office/powerpoint/2010/main" val="849782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7</a:t>
            </a:fld>
            <a:endParaRPr lang="en-US" dirty="0"/>
          </a:p>
        </p:txBody>
      </p:sp>
    </p:spTree>
    <p:extLst>
      <p:ext uri="{BB962C8B-B14F-4D97-AF65-F5344CB8AC3E}">
        <p14:creationId xmlns:p14="http://schemas.microsoft.com/office/powerpoint/2010/main" val="77199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106EAF-0A20-4149-BBAE-335767E9C2A0}" type="slidenum">
              <a:rPr lang="en-GB" smtClean="0"/>
              <a:t>15</a:t>
            </a:fld>
            <a:endParaRPr lang="en-GB" dirty="0"/>
          </a:p>
        </p:txBody>
      </p:sp>
    </p:spTree>
    <p:extLst>
      <p:ext uri="{BB962C8B-B14F-4D97-AF65-F5344CB8AC3E}">
        <p14:creationId xmlns:p14="http://schemas.microsoft.com/office/powerpoint/2010/main" val="364671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left – St Marys</a:t>
            </a:r>
          </a:p>
          <a:p>
            <a:r>
              <a:rPr lang="en-GB" dirty="0"/>
              <a:t>Top right – Fintry</a:t>
            </a:r>
          </a:p>
          <a:p>
            <a:r>
              <a:rPr lang="en-GB" dirty="0"/>
              <a:t>Bottom left – Lochee Road/Perth Road</a:t>
            </a:r>
          </a:p>
          <a:p>
            <a:r>
              <a:rPr lang="en-GB" dirty="0"/>
              <a:t>Bottom right - Barnhill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5EBFB-BD85-48EE-9B9D-3FCB9B20AA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814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513D26C-5FEA-466A-99C9-F336588BBB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1237" y="5859269"/>
            <a:ext cx="813100" cy="855856"/>
          </a:xfrm>
          <a:prstGeom prst="rect">
            <a:avLst/>
          </a:prstGeom>
        </p:spPr>
      </p:pic>
    </p:spTree>
    <p:extLst>
      <p:ext uri="{BB962C8B-B14F-4D97-AF65-F5344CB8AC3E}">
        <p14:creationId xmlns:p14="http://schemas.microsoft.com/office/powerpoint/2010/main" val="1352681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3915584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2634577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5979DE-0CBA-4B2C-BC13-F369B2BE2E88}" type="datetimeFigureOut">
              <a:rPr lang="en-GB" smtClean="0"/>
              <a:t>08/11/2021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294491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3428230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1204709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3459889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2317392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3592057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3825847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583970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85C8A54-087F-4BBD-A458-632FABCAD1F2}" type="slidenum">
              <a:rPr lang="en-GB" smtClean="0"/>
              <a:t>‹#›</a:t>
            </a:fld>
            <a:endParaRPr lang="en-GB" dirty="0"/>
          </a:p>
        </p:txBody>
      </p:sp>
    </p:spTree>
    <p:extLst>
      <p:ext uri="{BB962C8B-B14F-4D97-AF65-F5344CB8AC3E}">
        <p14:creationId xmlns:p14="http://schemas.microsoft.com/office/powerpoint/2010/main" val="371206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C8A54-087F-4BBD-A458-632FABCAD1F2}" type="slidenum">
              <a:rPr lang="en-GB" smtClean="0"/>
              <a:t>‹#›</a:t>
            </a:fld>
            <a:endParaRPr lang="en-GB" dirty="0"/>
          </a:p>
        </p:txBody>
      </p:sp>
    </p:spTree>
    <p:extLst>
      <p:ext uri="{BB962C8B-B14F-4D97-AF65-F5344CB8AC3E}">
        <p14:creationId xmlns:p14="http://schemas.microsoft.com/office/powerpoint/2010/main" val="69090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tiff"/></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0.jpe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39.jp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10.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www.bbc.co.uk/news/uk-scotland-highlands-islands-44537877"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hargeplacescotland.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2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FF00"/>
                </a:solidFill>
              </a:rPr>
              <a:t> </a:t>
            </a:r>
          </a:p>
        </p:txBody>
      </p:sp>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71728" y="1600201"/>
            <a:ext cx="2648545" cy="4708525"/>
          </a:xfrm>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754"/>
            <a:ext cx="12192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0" y="1728439"/>
            <a:ext cx="8920976" cy="446276"/>
          </a:xfrm>
          <a:prstGeom prst="rect">
            <a:avLst/>
          </a:prstGeom>
        </p:spPr>
        <p:txBody>
          <a:bodyPr wrap="square">
            <a:spAutoFit/>
          </a:bodyPr>
          <a:lstStyle/>
          <a:p>
            <a:r>
              <a:rPr lang="en-GB" sz="1300" b="1" dirty="0">
                <a:solidFill>
                  <a:srgbClr val="FF0000"/>
                </a:solidFill>
              </a:rPr>
              <a:t>   </a:t>
            </a:r>
          </a:p>
          <a:p>
            <a:r>
              <a:rPr lang="en-GB" sz="1000" b="1" dirty="0">
                <a:solidFill>
                  <a:srgbClr val="FF0000"/>
                </a:solidFill>
              </a:rPr>
              <a: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8910" y="2723330"/>
            <a:ext cx="2929044" cy="4148425"/>
          </a:xfrm>
          <a:prstGeom prst="rect">
            <a:avLst/>
          </a:prstGeom>
        </p:spPr>
      </p:pic>
      <p:sp>
        <p:nvSpPr>
          <p:cNvPr id="7" name="Rectangle 6"/>
          <p:cNvSpPr/>
          <p:nvPr/>
        </p:nvSpPr>
        <p:spPr>
          <a:xfrm>
            <a:off x="7420273" y="6213383"/>
            <a:ext cx="4671864" cy="369332"/>
          </a:xfrm>
          <a:prstGeom prst="rect">
            <a:avLst/>
          </a:prstGeom>
        </p:spPr>
        <p:txBody>
          <a:bodyPr wrap="square">
            <a:spAutoFit/>
          </a:bodyPr>
          <a:lstStyle/>
          <a:p>
            <a:r>
              <a:rPr lang="en-GB" b="1" dirty="0">
                <a:solidFill>
                  <a:srgbClr val="002060"/>
                </a:solidFill>
              </a:rPr>
              <a:t>  Dundee is Europe's most visionary EV city</a:t>
            </a:r>
            <a:endParaRPr lang="en-GB" dirty="0">
              <a:solidFill>
                <a:srgbClr val="002060"/>
              </a:solidFill>
            </a:endParaRPr>
          </a:p>
        </p:txBody>
      </p:sp>
      <p:sp>
        <p:nvSpPr>
          <p:cNvPr id="9" name="TextBox 8">
            <a:extLst>
              <a:ext uri="{FF2B5EF4-FFF2-40B4-BE49-F238E27FC236}">
                <a16:creationId xmlns:a16="http://schemas.microsoft.com/office/drawing/2014/main" id="{0DA1DB28-25B7-4960-ACEC-62761569C4FA}"/>
              </a:ext>
            </a:extLst>
          </p:cNvPr>
          <p:cNvSpPr txBox="1"/>
          <p:nvPr/>
        </p:nvSpPr>
        <p:spPr>
          <a:xfrm>
            <a:off x="838200" y="549274"/>
            <a:ext cx="9289276" cy="1754326"/>
          </a:xfrm>
          <a:prstGeom prst="rect">
            <a:avLst/>
          </a:prstGeom>
          <a:noFill/>
        </p:spPr>
        <p:txBody>
          <a:bodyPr wrap="square">
            <a:spAutoFit/>
          </a:bodyPr>
          <a:lstStyle/>
          <a:p>
            <a:r>
              <a:rPr lang="en-GB" sz="5400" b="1" dirty="0">
                <a:solidFill>
                  <a:srgbClr val="FFFF00"/>
                </a:solidFill>
              </a:rPr>
              <a:t>  </a:t>
            </a:r>
            <a:r>
              <a:rPr lang="en-GB" sz="5400" b="1" dirty="0">
                <a:solidFill>
                  <a:srgbClr val="002060"/>
                </a:solidFill>
              </a:rPr>
              <a:t>Dundee City Council</a:t>
            </a:r>
          </a:p>
          <a:p>
            <a:r>
              <a:rPr lang="en-GB" sz="5400" b="1" dirty="0">
                <a:solidFill>
                  <a:srgbClr val="002060"/>
                </a:solidFill>
              </a:rPr>
              <a:t>  </a:t>
            </a:r>
            <a:r>
              <a:rPr lang="en-GB" sz="4800" b="1" dirty="0">
                <a:solidFill>
                  <a:srgbClr val="002060"/>
                </a:solidFill>
              </a:rPr>
              <a:t>Scotland’s Electric City</a:t>
            </a:r>
          </a:p>
        </p:txBody>
      </p:sp>
      <p:sp>
        <p:nvSpPr>
          <p:cNvPr id="11" name="TextBox 10">
            <a:extLst>
              <a:ext uri="{FF2B5EF4-FFF2-40B4-BE49-F238E27FC236}">
                <a16:creationId xmlns:a16="http://schemas.microsoft.com/office/drawing/2014/main" id="{BFF61FA3-97B7-4599-B7AC-72568912CEB8}"/>
              </a:ext>
            </a:extLst>
          </p:cNvPr>
          <p:cNvSpPr txBox="1"/>
          <p:nvPr/>
        </p:nvSpPr>
        <p:spPr>
          <a:xfrm>
            <a:off x="1206500" y="4368876"/>
            <a:ext cx="6601691" cy="1384995"/>
          </a:xfrm>
          <a:prstGeom prst="rect">
            <a:avLst/>
          </a:prstGeom>
          <a:noFill/>
        </p:spPr>
        <p:txBody>
          <a:bodyPr wrap="square">
            <a:spAutoFit/>
          </a:bodyPr>
          <a:lstStyle/>
          <a:p>
            <a:pPr marL="0" indent="0" algn="ctr">
              <a:buNone/>
            </a:pPr>
            <a:r>
              <a:rPr lang="en-GB" sz="2800" b="1" dirty="0">
                <a:solidFill>
                  <a:srgbClr val="002060"/>
                </a:solidFill>
                <a:latin typeface="Lucida Sans" panose="020B0602030504020204" pitchFamily="34" charset="0"/>
              </a:rPr>
              <a:t>Fraser Crichton</a:t>
            </a:r>
          </a:p>
          <a:p>
            <a:pPr marL="0" indent="0" algn="ctr">
              <a:buNone/>
            </a:pPr>
            <a:r>
              <a:rPr lang="en-GB" sz="2800" b="1" dirty="0">
                <a:solidFill>
                  <a:srgbClr val="002060"/>
                </a:solidFill>
                <a:latin typeface="Lucida Sans" panose="020B0602030504020204" pitchFamily="34" charset="0"/>
              </a:rPr>
              <a:t>Corporate Fleet Manager</a:t>
            </a:r>
          </a:p>
          <a:p>
            <a:pPr marL="0" indent="0" algn="ctr">
              <a:buNone/>
            </a:pPr>
            <a:r>
              <a:rPr lang="en-GB" sz="2800" b="1" dirty="0">
                <a:solidFill>
                  <a:srgbClr val="002060"/>
                </a:solidFill>
                <a:latin typeface="Lucida Sans" panose="020B0602030504020204" pitchFamily="34" charset="0"/>
              </a:rPr>
              <a:t>Dundee City Council </a:t>
            </a:r>
            <a:endParaRPr lang="en-GB" sz="2800" dirty="0">
              <a:solidFill>
                <a:srgbClr val="002060"/>
              </a:solidFill>
            </a:endParaRPr>
          </a:p>
        </p:txBody>
      </p:sp>
    </p:spTree>
    <p:extLst>
      <p:ext uri="{BB962C8B-B14F-4D97-AF65-F5344CB8AC3E}">
        <p14:creationId xmlns:p14="http://schemas.microsoft.com/office/powerpoint/2010/main" val="396714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39592" y="112067"/>
            <a:ext cx="9185276" cy="461665"/>
          </a:xfrm>
          <a:prstGeom prst="rect">
            <a:avLst/>
          </a:prstGeom>
        </p:spPr>
        <p:txBody>
          <a:bodyPr wrap="square">
            <a:spAutoFit/>
          </a:bodyPr>
          <a:lstStyle/>
          <a:p>
            <a:pPr algn="ctr"/>
            <a:r>
              <a:rPr lang="en-GB" sz="2400" b="1" dirty="0">
                <a:solidFill>
                  <a:srgbClr val="002060"/>
                </a:solidFill>
                <a:latin typeface="Lucida Sans" panose="020B0602030504020204" pitchFamily="34" charset="0"/>
              </a:rPr>
              <a:t>Strategy - Multi Modal EV Hub</a:t>
            </a:r>
          </a:p>
        </p:txBody>
      </p:sp>
      <p:sp>
        <p:nvSpPr>
          <p:cNvPr id="11" name="AutoShape 2" descr="Image result for slessor gardens dundee"/>
          <p:cNvSpPr>
            <a:spLocks noChangeAspect="1" noChangeArrowheads="1"/>
          </p:cNvSpPr>
          <p:nvPr/>
        </p:nvSpPr>
        <p:spPr bwMode="auto">
          <a:xfrm>
            <a:off x="1587501" y="-876300"/>
            <a:ext cx="2847975"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AutoShape 4" descr="Image result for slessor gardens dundee"/>
          <p:cNvSpPr>
            <a:spLocks noChangeAspect="1" noChangeArrowheads="1"/>
          </p:cNvSpPr>
          <p:nvPr/>
        </p:nvSpPr>
        <p:spPr bwMode="auto">
          <a:xfrm>
            <a:off x="1739901" y="-723900"/>
            <a:ext cx="2847975"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AutoShape 6" descr="Image result for slessor gardens dundee"/>
          <p:cNvSpPr>
            <a:spLocks noChangeAspect="1" noChangeArrowheads="1"/>
          </p:cNvSpPr>
          <p:nvPr/>
        </p:nvSpPr>
        <p:spPr bwMode="auto">
          <a:xfrm flipH="1">
            <a:off x="786883" y="-571500"/>
            <a:ext cx="1105418"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AutoShape 8" descr="Image result for slessor gardens dundee"/>
          <p:cNvSpPr>
            <a:spLocks noChangeAspect="1" noChangeArrowheads="1"/>
          </p:cNvSpPr>
          <p:nvPr/>
        </p:nvSpPr>
        <p:spPr bwMode="auto">
          <a:xfrm>
            <a:off x="1892301" y="-571500"/>
            <a:ext cx="2847975"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4" descr="Image result for car park solar electric chargers"/>
          <p:cNvSpPr>
            <a:spLocks noChangeAspect="1" noChangeArrowheads="1"/>
          </p:cNvSpPr>
          <p:nvPr/>
        </p:nvSpPr>
        <p:spPr bwMode="auto">
          <a:xfrm>
            <a:off x="1587500" y="-769938"/>
            <a:ext cx="2724150"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2363" y="961696"/>
            <a:ext cx="3505200" cy="318463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241" y="4146331"/>
            <a:ext cx="4072759" cy="271166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946150"/>
            <a:ext cx="4635061" cy="320017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5006" y="977461"/>
            <a:ext cx="4056993" cy="3168870"/>
          </a:xfrm>
          <a:prstGeom prst="rect">
            <a:avLst/>
          </a:prstGeom>
        </p:spPr>
      </p:pic>
      <p:pic>
        <p:nvPicPr>
          <p:cNvPr id="6" name="Picture 5">
            <a:extLst>
              <a:ext uri="{FF2B5EF4-FFF2-40B4-BE49-F238E27FC236}">
                <a16:creationId xmlns:a16="http://schemas.microsoft.com/office/drawing/2014/main" id="{ADF92225-BBF6-4B57-A7A2-51393FE3D2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99" y="4146330"/>
            <a:ext cx="4633746" cy="2711669"/>
          </a:xfrm>
          <a:prstGeom prst="rect">
            <a:avLst/>
          </a:prstGeom>
        </p:spPr>
      </p:pic>
      <p:pic>
        <p:nvPicPr>
          <p:cNvPr id="18" name="Picture 17">
            <a:extLst>
              <a:ext uri="{FF2B5EF4-FFF2-40B4-BE49-F238E27FC236}">
                <a16:creationId xmlns:a16="http://schemas.microsoft.com/office/drawing/2014/main" id="{4674060C-4F77-4733-A0C1-D9620143AF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5534" y="4131508"/>
            <a:ext cx="3456264" cy="2742257"/>
          </a:xfrm>
          <a:prstGeom prst="rect">
            <a:avLst/>
          </a:prstGeom>
        </p:spPr>
      </p:pic>
    </p:spTree>
    <p:extLst>
      <p:ext uri="{BB962C8B-B14F-4D97-AF65-F5344CB8AC3E}">
        <p14:creationId xmlns:p14="http://schemas.microsoft.com/office/powerpoint/2010/main" val="3158508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GB" b="1" dirty="0">
                <a:solidFill>
                  <a:srgbClr val="0070C0"/>
                </a:solidFill>
                <a:latin typeface="Lucida Sans" panose="020B0602030504020204" pitchFamily="34" charset="0"/>
              </a:rPr>
              <a:t>                </a:t>
            </a:r>
            <a:r>
              <a:rPr lang="en-GB" sz="2400" b="1" dirty="0">
                <a:solidFill>
                  <a:srgbClr val="002060"/>
                </a:solidFill>
                <a:latin typeface="Lucida Sans" panose="020B0602030504020204" pitchFamily="34" charset="0"/>
              </a:rPr>
              <a:t>Multi-storey Car Park Charging Stations</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8649" y="1325563"/>
            <a:ext cx="6453352" cy="5532437"/>
          </a:xfrm>
        </p:spPr>
      </p:pic>
      <p:grpSp>
        <p:nvGrpSpPr>
          <p:cNvPr id="4" name="Group 3"/>
          <p:cNvGrpSpPr/>
          <p:nvPr/>
        </p:nvGrpSpPr>
        <p:grpSpPr>
          <a:xfrm>
            <a:off x="87682" y="1325563"/>
            <a:ext cx="6029339" cy="5532437"/>
            <a:chOff x="-275817" y="-1894405"/>
            <a:chExt cx="4744300" cy="8252757"/>
          </a:xfrm>
        </p:grpSpPr>
        <p:pic>
          <p:nvPicPr>
            <p:cNvPr id="5" name="Picture 4" descr="A picture containing text, map&#10;&#10;Description generated with very high confidenc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75817" y="-1894405"/>
              <a:ext cx="4372084" cy="8252757"/>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1091821" y="5874971"/>
              <a:ext cx="3376662" cy="250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800" dirty="0">
                  <a:solidFill>
                    <a:srgbClr val="000000"/>
                  </a:solidFill>
                  <a:latin typeface="Arial" panose="020B0604020202020204" pitchFamily="34" charset="0"/>
                  <a:ea typeface="Calibri" panose="020F0502020204030204" pitchFamily="34" charset="0"/>
                  <a:cs typeface="Times New Roman" panose="02020603050405020304" pitchFamily="18" charset="0"/>
                </a:rPr>
                <a:t>Contains OS Data © Crown copyright and database rights 2017.</a:t>
              </a:r>
              <a:endParaRPr lang="en-GB" sz="1100" dirty="0">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a typeface="Calibri" panose="020F0502020204030204" pitchFamily="34" charset="0"/>
                  <a:cs typeface="Times New Roman" panose="02020603050405020304" pitchFamily="18" charset="0"/>
                </a:rPr>
                <a:t> </a:t>
              </a:r>
              <a:endParaRPr lang="en-GB" sz="1100" dirty="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040595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B254-5A9B-4024-AE08-D4E629779ABE}"/>
              </a:ext>
            </a:extLst>
          </p:cNvPr>
          <p:cNvSpPr>
            <a:spLocks noGrp="1"/>
          </p:cNvSpPr>
          <p:nvPr>
            <p:ph type="title"/>
          </p:nvPr>
        </p:nvSpPr>
        <p:spPr>
          <a:xfrm>
            <a:off x="-1" y="-84220"/>
            <a:ext cx="12191999" cy="1323474"/>
          </a:xfrm>
        </p:spPr>
        <p:txBody>
          <a:bodyPr/>
          <a:lstStyle/>
          <a:p>
            <a:r>
              <a:rPr lang="en-GB" dirty="0"/>
              <a:t>                                 </a:t>
            </a:r>
            <a:r>
              <a:rPr lang="en-GB" sz="2400" b="1" dirty="0">
                <a:solidFill>
                  <a:srgbClr val="002060"/>
                </a:solidFill>
                <a:latin typeface="Lucida Sans" panose="020B0602030504020204" pitchFamily="34" charset="0"/>
              </a:rPr>
              <a:t>Multi-storey Car Parks</a:t>
            </a:r>
          </a:p>
        </p:txBody>
      </p:sp>
      <p:pic>
        <p:nvPicPr>
          <p:cNvPr id="5" name="Content Placeholder 4">
            <a:extLst>
              <a:ext uri="{FF2B5EF4-FFF2-40B4-BE49-F238E27FC236}">
                <a16:creationId xmlns:a16="http://schemas.microsoft.com/office/drawing/2014/main" id="{B9A6F74A-088A-429F-AC2B-FC0F49E42D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034716"/>
            <a:ext cx="5690937" cy="5823286"/>
          </a:xfrm>
        </p:spPr>
      </p:pic>
      <p:pic>
        <p:nvPicPr>
          <p:cNvPr id="8" name="Picture 2" descr="H:\Old_Desktop\thumbnail_image001.png">
            <a:extLst>
              <a:ext uri="{FF2B5EF4-FFF2-40B4-BE49-F238E27FC236}">
                <a16:creationId xmlns:a16="http://schemas.microsoft.com/office/drawing/2014/main" id="{78BA572F-AFE9-4022-B4D1-CE85D277A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936" y="1118937"/>
            <a:ext cx="6501063" cy="573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17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22EC-9DBF-49E9-989E-324C6922612E}"/>
              </a:ext>
            </a:extLst>
          </p:cNvPr>
          <p:cNvSpPr>
            <a:spLocks noGrp="1"/>
          </p:cNvSpPr>
          <p:nvPr>
            <p:ph type="title"/>
          </p:nvPr>
        </p:nvSpPr>
        <p:spPr>
          <a:xfrm>
            <a:off x="649706" y="365125"/>
            <a:ext cx="10704094" cy="817289"/>
          </a:xfrm>
        </p:spPr>
        <p:txBody>
          <a:bodyPr>
            <a:normAutofit fontScale="90000"/>
          </a:bodyPr>
          <a:lstStyle/>
          <a:p>
            <a:r>
              <a:rPr lang="en-GB" sz="2400" b="1" dirty="0">
                <a:solidFill>
                  <a:srgbClr val="0070C0"/>
                </a:solidFill>
                <a:latin typeface="Lucida Sans" panose="020B0602030504020204" pitchFamily="34" charset="0"/>
              </a:rPr>
              <a:t>                    </a:t>
            </a:r>
            <a:r>
              <a:rPr lang="en-GB" sz="2700" b="1" dirty="0">
                <a:solidFill>
                  <a:srgbClr val="002060"/>
                </a:solidFill>
                <a:latin typeface="Lucida Sans" panose="020B0602030504020204" pitchFamily="34" charset="0"/>
              </a:rPr>
              <a:t>Flexibility to allow for constant innovation</a:t>
            </a:r>
            <a:br>
              <a:rPr lang="en-GB" sz="2400" b="1" dirty="0">
                <a:solidFill>
                  <a:srgbClr val="002060"/>
                </a:solidFill>
                <a:latin typeface="Lucida Sans" panose="020B0602030504020204" pitchFamily="34" charset="0"/>
              </a:rPr>
            </a:br>
            <a:r>
              <a:rPr lang="en-GB" sz="2400" b="1" dirty="0">
                <a:solidFill>
                  <a:srgbClr val="002060"/>
                </a:solidFill>
                <a:latin typeface="Lucida Sans" panose="020B0602030504020204" pitchFamily="34" charset="0"/>
              </a:rPr>
              <a:t>                   </a:t>
            </a:r>
            <a:br>
              <a:rPr lang="en-GB" sz="2400" b="1" dirty="0">
                <a:solidFill>
                  <a:srgbClr val="002060"/>
                </a:solidFill>
                <a:latin typeface="Lucida Sans" panose="020B0602030504020204" pitchFamily="34" charset="0"/>
              </a:rPr>
            </a:br>
            <a:r>
              <a:rPr lang="en-GB" sz="2400" b="1" dirty="0">
                <a:solidFill>
                  <a:srgbClr val="002060"/>
                </a:solidFill>
                <a:latin typeface="Lucida Sans" panose="020B0602030504020204" pitchFamily="34" charset="0"/>
              </a:rPr>
              <a:t>                           </a:t>
            </a:r>
            <a:r>
              <a:rPr lang="en-GB" sz="2700" b="1" dirty="0">
                <a:solidFill>
                  <a:srgbClr val="002060"/>
                </a:solidFill>
                <a:latin typeface="Lucida Sans" panose="020B0602030504020204" pitchFamily="34" charset="0"/>
              </a:rPr>
              <a:t>Energy for future expansion</a:t>
            </a:r>
            <a:endParaRPr lang="en-GB" sz="2700" dirty="0">
              <a:solidFill>
                <a:srgbClr val="002060"/>
              </a:solidFill>
            </a:endParaRPr>
          </a:p>
        </p:txBody>
      </p:sp>
      <p:pic>
        <p:nvPicPr>
          <p:cNvPr id="6" name="Picture 5">
            <a:extLst>
              <a:ext uri="{FF2B5EF4-FFF2-40B4-BE49-F238E27FC236}">
                <a16:creationId xmlns:a16="http://schemas.microsoft.com/office/drawing/2014/main" id="{204457C4-A510-4FA0-B91F-334E1F6D6B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67689"/>
            <a:ext cx="6184231" cy="3911600"/>
          </a:xfrm>
          <a:prstGeom prst="rect">
            <a:avLst/>
          </a:prstGeom>
        </p:spPr>
      </p:pic>
      <p:pic>
        <p:nvPicPr>
          <p:cNvPr id="8" name="Picture 7">
            <a:extLst>
              <a:ext uri="{FF2B5EF4-FFF2-40B4-BE49-F238E27FC236}">
                <a16:creationId xmlns:a16="http://schemas.microsoft.com/office/drawing/2014/main" id="{6EA47348-7F8A-429E-926F-B205CAD470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279289"/>
            <a:ext cx="5767140" cy="3911600"/>
          </a:xfrm>
          <a:prstGeom prst="rect">
            <a:avLst/>
          </a:prstGeom>
        </p:spPr>
      </p:pic>
      <p:pic>
        <p:nvPicPr>
          <p:cNvPr id="7" name="Picture 2" descr="New French robot, Charles, keeps electric vehicles topped up">
            <a:extLst>
              <a:ext uri="{FF2B5EF4-FFF2-40B4-BE49-F238E27FC236}">
                <a16:creationId xmlns:a16="http://schemas.microsoft.com/office/drawing/2014/main" id="{9D2B5F65-5D89-414A-A33A-406D5361E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140" y="5279289"/>
            <a:ext cx="6424860" cy="440266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a:extLst>
              <a:ext uri="{FF2B5EF4-FFF2-40B4-BE49-F238E27FC236}">
                <a16:creationId xmlns:a16="http://schemas.microsoft.com/office/drawing/2014/main" id="{17FDE2A2-FC04-415B-ABD3-3BEA8FC7AEA2}"/>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184232" y="1367690"/>
            <a:ext cx="6007768" cy="3911600"/>
          </a:xfrm>
        </p:spPr>
      </p:pic>
    </p:spTree>
    <p:extLst>
      <p:ext uri="{BB962C8B-B14F-4D97-AF65-F5344CB8AC3E}">
        <p14:creationId xmlns:p14="http://schemas.microsoft.com/office/powerpoint/2010/main" val="1074104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100" b="1" dirty="0">
                <a:solidFill>
                  <a:srgbClr val="0070C0"/>
                </a:solidFill>
              </a:rPr>
              <a:t>                       </a:t>
            </a:r>
            <a:r>
              <a:rPr lang="en-GB" sz="2400" b="1" dirty="0">
                <a:solidFill>
                  <a:srgbClr val="002060"/>
                </a:solidFill>
                <a:latin typeface="Lucida Sans" panose="020B0602030504020204" pitchFamily="34" charset="0"/>
              </a:rPr>
              <a:t>Residential EV Charging Solution</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99" y="4424391"/>
            <a:ext cx="5698995" cy="2479376"/>
          </a:xfrm>
          <a:prstGeom prst="rect">
            <a:avLst/>
          </a:prstGeom>
        </p:spPr>
      </p:pic>
      <p:sp>
        <p:nvSpPr>
          <p:cNvPr id="6" name="Rectangle 5"/>
          <p:cNvSpPr/>
          <p:nvPr/>
        </p:nvSpPr>
        <p:spPr>
          <a:xfrm>
            <a:off x="1079500" y="4361418"/>
            <a:ext cx="4470400" cy="369332"/>
          </a:xfrm>
          <a:prstGeom prst="rect">
            <a:avLst/>
          </a:prstGeom>
        </p:spPr>
        <p:txBody>
          <a:bodyPr wrap="square">
            <a:spAutoFit/>
          </a:bodyPr>
          <a:lstStyle/>
          <a:p>
            <a:r>
              <a:rPr lang="en-GB" b="1" dirty="0">
                <a:solidFill>
                  <a:srgbClr val="FF0000"/>
                </a:solidFill>
              </a:rPr>
              <a:t>                </a:t>
            </a:r>
            <a:r>
              <a:rPr lang="en-GB" b="1" dirty="0">
                <a:solidFill>
                  <a:srgbClr val="0070C0"/>
                </a:solidFill>
              </a:rPr>
              <a:t>Pop-Up EV Chargers</a:t>
            </a:r>
            <a:endParaRPr lang="en-GB" dirty="0">
              <a:solidFill>
                <a:srgbClr val="0070C0"/>
              </a:solidFill>
            </a:endParaRPr>
          </a:p>
        </p:txBody>
      </p:sp>
      <p:pic>
        <p:nvPicPr>
          <p:cNvPr id="9" name="Picture 8">
            <a:extLst>
              <a:ext uri="{FF2B5EF4-FFF2-40B4-BE49-F238E27FC236}">
                <a16:creationId xmlns:a16="http://schemas.microsoft.com/office/drawing/2014/main" id="{E34FF926-4AAB-4572-916F-225EBBD15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994" y="0"/>
            <a:ext cx="1421606" cy="1325563"/>
          </a:xfrm>
          <a:prstGeom prst="rect">
            <a:avLst/>
          </a:prstGeom>
        </p:spPr>
      </p:pic>
      <p:pic>
        <p:nvPicPr>
          <p:cNvPr id="10" name="Picture 9">
            <a:extLst>
              <a:ext uri="{FF2B5EF4-FFF2-40B4-BE49-F238E27FC236}">
                <a16:creationId xmlns:a16="http://schemas.microsoft.com/office/drawing/2014/main" id="{54367734-5EAA-4055-B9B5-5FB9337BF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876" y="165100"/>
            <a:ext cx="1228647" cy="889000"/>
          </a:xfrm>
          <a:prstGeom prst="rect">
            <a:avLst/>
          </a:prstGeom>
        </p:spPr>
      </p:pic>
      <p:sp>
        <p:nvSpPr>
          <p:cNvPr id="3" name="AutoShape 2" descr="Image preview">
            <a:extLst>
              <a:ext uri="{FF2B5EF4-FFF2-40B4-BE49-F238E27FC236}">
                <a16:creationId xmlns:a16="http://schemas.microsoft.com/office/drawing/2014/main" id="{B347E0D8-CDAA-4075-9BD0-44636A79BA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4" descr="Image preview">
            <a:extLst>
              <a:ext uri="{FF2B5EF4-FFF2-40B4-BE49-F238E27FC236}">
                <a16:creationId xmlns:a16="http://schemas.microsoft.com/office/drawing/2014/main" id="{9782583D-8BB9-41B6-8571-6C4840DE32E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AutoShape 6" descr="Image preview">
            <a:extLst>
              <a:ext uri="{FF2B5EF4-FFF2-40B4-BE49-F238E27FC236}">
                <a16:creationId xmlns:a16="http://schemas.microsoft.com/office/drawing/2014/main" id="{21AE1153-88AF-4A49-B386-7F58FC8C5AC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AutoShape 8" descr="Image preview">
            <a:extLst>
              <a:ext uri="{FF2B5EF4-FFF2-40B4-BE49-F238E27FC236}">
                <a16:creationId xmlns:a16="http://schemas.microsoft.com/office/drawing/2014/main" id="{8B729027-527C-412F-8972-66F39155FAF8}"/>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AutoShape 10" descr="Image preview">
            <a:extLst>
              <a:ext uri="{FF2B5EF4-FFF2-40B4-BE49-F238E27FC236}">
                <a16:creationId xmlns:a16="http://schemas.microsoft.com/office/drawing/2014/main" id="{051746C2-C194-427D-8823-9433BD5C8D06}"/>
              </a:ext>
            </a:extLst>
          </p:cNvPr>
          <p:cNvSpPr>
            <a:spLocks noChangeAspect="1" noChangeArrowheads="1"/>
          </p:cNvSpPr>
          <p:nvPr/>
        </p:nvSpPr>
        <p:spPr bwMode="auto">
          <a:xfrm>
            <a:off x="6553200" y="40476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38" name="Picture 14" descr="Image preview">
            <a:extLst>
              <a:ext uri="{FF2B5EF4-FFF2-40B4-BE49-F238E27FC236}">
                <a16:creationId xmlns:a16="http://schemas.microsoft.com/office/drawing/2014/main" id="{FE4A2C01-E8E4-4A2E-AB93-3C45A540EA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1627185"/>
            <a:ext cx="5689600" cy="27972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D55B914-5F90-414F-B531-2F2B8EF14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395" y="1627186"/>
            <a:ext cx="6467605" cy="5276582"/>
          </a:xfrm>
          <a:prstGeom prst="rect">
            <a:avLst/>
          </a:prstGeom>
        </p:spPr>
      </p:pic>
    </p:spTree>
    <p:extLst>
      <p:ext uri="{BB962C8B-B14F-4D97-AF65-F5344CB8AC3E}">
        <p14:creationId xmlns:p14="http://schemas.microsoft.com/office/powerpoint/2010/main" val="1237023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AE19-F163-4630-8852-ECDF5BE81097}"/>
              </a:ext>
            </a:extLst>
          </p:cNvPr>
          <p:cNvSpPr>
            <a:spLocks noGrp="1"/>
          </p:cNvSpPr>
          <p:nvPr>
            <p:ph type="title"/>
          </p:nvPr>
        </p:nvSpPr>
        <p:spPr>
          <a:xfrm>
            <a:off x="1576136" y="100431"/>
            <a:ext cx="7964905" cy="513180"/>
          </a:xfrm>
        </p:spPr>
        <p:txBody>
          <a:bodyPr>
            <a:normAutofit fontScale="90000"/>
          </a:bodyPr>
          <a:lstStyle/>
          <a:p>
            <a:r>
              <a:rPr lang="en-GB" dirty="0"/>
              <a:t>      </a:t>
            </a:r>
            <a:r>
              <a:rPr lang="en-GB" sz="2700" b="1" dirty="0">
                <a:solidFill>
                  <a:srgbClr val="002060"/>
                </a:solidFill>
                <a:latin typeface="Lucida Sans" panose="020B0602030504020204" pitchFamily="34" charset="0"/>
              </a:rPr>
              <a:t>4</a:t>
            </a:r>
            <a:r>
              <a:rPr lang="en-GB" sz="2700" b="1" baseline="30000" dirty="0">
                <a:solidFill>
                  <a:srgbClr val="002060"/>
                </a:solidFill>
                <a:latin typeface="Lucida Sans" panose="020B0602030504020204" pitchFamily="34" charset="0"/>
              </a:rPr>
              <a:t>th</a:t>
            </a:r>
            <a:r>
              <a:rPr lang="en-GB" sz="2700" b="1" dirty="0">
                <a:solidFill>
                  <a:srgbClr val="002060"/>
                </a:solidFill>
                <a:latin typeface="Lucida Sans" panose="020B0602030504020204" pitchFamily="34" charset="0"/>
              </a:rPr>
              <a:t> Hub/Depot Charging Infrastructure</a:t>
            </a:r>
          </a:p>
        </p:txBody>
      </p:sp>
      <p:pic>
        <p:nvPicPr>
          <p:cNvPr id="5" name="Content Placeholder 4">
            <a:extLst>
              <a:ext uri="{FF2B5EF4-FFF2-40B4-BE49-F238E27FC236}">
                <a16:creationId xmlns:a16="http://schemas.microsoft.com/office/drawing/2014/main" id="{6ED9237B-BDA4-49E4-A43D-0190228E1F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316" y="613611"/>
            <a:ext cx="12224084" cy="7820526"/>
          </a:xfrm>
        </p:spPr>
      </p:pic>
    </p:spTree>
    <p:extLst>
      <p:ext uri="{BB962C8B-B14F-4D97-AF65-F5344CB8AC3E}">
        <p14:creationId xmlns:p14="http://schemas.microsoft.com/office/powerpoint/2010/main" val="2888617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3617" y="163131"/>
            <a:ext cx="5565274" cy="639762"/>
          </a:xfrm>
        </p:spPr>
        <p:txBody>
          <a:bodyPr>
            <a:noAutofit/>
          </a:bodyPr>
          <a:lstStyle/>
          <a:p>
            <a:r>
              <a:rPr lang="en-GB" sz="2400" b="1" dirty="0">
                <a:solidFill>
                  <a:srgbClr val="002060"/>
                </a:solidFill>
                <a:latin typeface="Lucida Sans" panose="020B0602030504020204" pitchFamily="34" charset="0"/>
              </a:rPr>
              <a:t>Integrated Mobility/Major Event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700" y="1130300"/>
            <a:ext cx="4051300" cy="309414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0300"/>
            <a:ext cx="3767958" cy="3029826"/>
          </a:xfrm>
          <a:prstGeom prst="rect">
            <a:avLst/>
          </a:prstGeom>
        </p:spPr>
      </p:pic>
      <p:pic>
        <p:nvPicPr>
          <p:cNvPr id="13" name="Picture 12">
            <a:extLst>
              <a:ext uri="{FF2B5EF4-FFF2-40B4-BE49-F238E27FC236}">
                <a16:creationId xmlns:a16="http://schemas.microsoft.com/office/drawing/2014/main" id="{26F38DE3-62E5-4008-A4A2-F640493E0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925" y="3779620"/>
            <a:ext cx="3899775" cy="3094146"/>
          </a:xfrm>
          <a:prstGeom prst="rect">
            <a:avLst/>
          </a:prstGeom>
        </p:spPr>
      </p:pic>
      <p:pic>
        <p:nvPicPr>
          <p:cNvPr id="15" name="Content Placeholder 4">
            <a:extLst>
              <a:ext uri="{FF2B5EF4-FFF2-40B4-BE49-F238E27FC236}">
                <a16:creationId xmlns:a16="http://schemas.microsoft.com/office/drawing/2014/main" id="{243F8D7D-B79A-42D6-A785-3BF8EE5D5BF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 y="3809729"/>
            <a:ext cx="4240925" cy="3042417"/>
          </a:xfrm>
        </p:spPr>
      </p:pic>
      <p:pic>
        <p:nvPicPr>
          <p:cNvPr id="1026" name="Picture 2" descr="Electric Vehicles - Co-wheels Car Club">
            <a:extLst>
              <a:ext uri="{FF2B5EF4-FFF2-40B4-BE49-F238E27FC236}">
                <a16:creationId xmlns:a16="http://schemas.microsoft.com/office/drawing/2014/main" id="{1FD31B59-AADA-45CA-A071-3E728B136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176" y="1130301"/>
            <a:ext cx="4312524" cy="26643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ames Leaburn, taxi driver, charging his electric vehicle taxi at the  Princes Street Electrical Charging Station, one of three such stations in  the city, in Dundee, Scotland, on 14 August 2019 Stock">
            <a:extLst>
              <a:ext uri="{FF2B5EF4-FFF2-40B4-BE49-F238E27FC236}">
                <a16:creationId xmlns:a16="http://schemas.microsoft.com/office/drawing/2014/main" id="{B955E3B9-B692-49A4-92CC-2E01208FF6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699" y="4160126"/>
            <a:ext cx="4024313" cy="27136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2A5EE8-6F42-4874-96F7-4DC89347F256}"/>
              </a:ext>
            </a:extLst>
          </p:cNvPr>
          <p:cNvSpPr txBox="1"/>
          <p:nvPr/>
        </p:nvSpPr>
        <p:spPr>
          <a:xfrm>
            <a:off x="1410506" y="1260781"/>
            <a:ext cx="2388435" cy="369332"/>
          </a:xfrm>
          <a:prstGeom prst="rect">
            <a:avLst/>
          </a:prstGeom>
          <a:noFill/>
        </p:spPr>
        <p:txBody>
          <a:bodyPr wrap="square" rtlCol="0">
            <a:spAutoFit/>
          </a:bodyPr>
          <a:lstStyle/>
          <a:p>
            <a:r>
              <a:rPr lang="en-GB" b="1" dirty="0">
                <a:solidFill>
                  <a:srgbClr val="002060"/>
                </a:solidFill>
              </a:rPr>
              <a:t>Smart Travel App</a:t>
            </a:r>
          </a:p>
        </p:txBody>
      </p:sp>
      <p:sp>
        <p:nvSpPr>
          <p:cNvPr id="6" name="TextBox 5">
            <a:extLst>
              <a:ext uri="{FF2B5EF4-FFF2-40B4-BE49-F238E27FC236}">
                <a16:creationId xmlns:a16="http://schemas.microsoft.com/office/drawing/2014/main" id="{F18E1626-57D4-40F5-A724-02F68C1AA4AB}"/>
              </a:ext>
            </a:extLst>
          </p:cNvPr>
          <p:cNvSpPr txBox="1"/>
          <p:nvPr/>
        </p:nvSpPr>
        <p:spPr>
          <a:xfrm>
            <a:off x="1217612" y="6519488"/>
            <a:ext cx="4240924" cy="369332"/>
          </a:xfrm>
          <a:prstGeom prst="rect">
            <a:avLst/>
          </a:prstGeom>
          <a:noFill/>
        </p:spPr>
        <p:txBody>
          <a:bodyPr wrap="square" rtlCol="0">
            <a:spAutoFit/>
          </a:bodyPr>
          <a:lstStyle/>
          <a:p>
            <a:r>
              <a:rPr lang="en-GB" b="1" dirty="0">
                <a:solidFill>
                  <a:srgbClr val="002060"/>
                </a:solidFill>
              </a:rPr>
              <a:t>Intercity Electric Coach</a:t>
            </a:r>
          </a:p>
        </p:txBody>
      </p:sp>
      <p:sp>
        <p:nvSpPr>
          <p:cNvPr id="8" name="TextBox 7">
            <a:extLst>
              <a:ext uri="{FF2B5EF4-FFF2-40B4-BE49-F238E27FC236}">
                <a16:creationId xmlns:a16="http://schemas.microsoft.com/office/drawing/2014/main" id="{E0B5900E-752F-4850-806A-37B7A78957E0}"/>
              </a:ext>
            </a:extLst>
          </p:cNvPr>
          <p:cNvSpPr txBox="1"/>
          <p:nvPr/>
        </p:nvSpPr>
        <p:spPr>
          <a:xfrm>
            <a:off x="4381500" y="4224447"/>
            <a:ext cx="3238500" cy="369332"/>
          </a:xfrm>
          <a:prstGeom prst="rect">
            <a:avLst/>
          </a:prstGeom>
          <a:noFill/>
        </p:spPr>
        <p:txBody>
          <a:bodyPr wrap="square" rtlCol="0">
            <a:spAutoFit/>
          </a:bodyPr>
          <a:lstStyle/>
          <a:p>
            <a:r>
              <a:rPr lang="en-GB" b="1" dirty="0">
                <a:solidFill>
                  <a:srgbClr val="002060"/>
                </a:solidFill>
              </a:rPr>
              <a:t>Electric Bike Sharing Project</a:t>
            </a:r>
          </a:p>
        </p:txBody>
      </p:sp>
      <p:sp>
        <p:nvSpPr>
          <p:cNvPr id="16" name="TextBox 15">
            <a:extLst>
              <a:ext uri="{FF2B5EF4-FFF2-40B4-BE49-F238E27FC236}">
                <a16:creationId xmlns:a16="http://schemas.microsoft.com/office/drawing/2014/main" id="{3FA5CC2A-18A2-4A2C-AF8D-6B10E1C51D16}"/>
              </a:ext>
            </a:extLst>
          </p:cNvPr>
          <p:cNvSpPr txBox="1"/>
          <p:nvPr/>
        </p:nvSpPr>
        <p:spPr>
          <a:xfrm>
            <a:off x="4861033" y="1980633"/>
            <a:ext cx="2806700" cy="369332"/>
          </a:xfrm>
          <a:prstGeom prst="rect">
            <a:avLst/>
          </a:prstGeom>
          <a:noFill/>
        </p:spPr>
        <p:txBody>
          <a:bodyPr wrap="square" rtlCol="0">
            <a:spAutoFit/>
          </a:bodyPr>
          <a:lstStyle/>
          <a:p>
            <a:r>
              <a:rPr lang="en-GB" b="1" dirty="0">
                <a:solidFill>
                  <a:srgbClr val="002060"/>
                </a:solidFill>
              </a:rPr>
              <a:t>Electric Car Sharing</a:t>
            </a:r>
          </a:p>
        </p:txBody>
      </p:sp>
      <p:sp>
        <p:nvSpPr>
          <p:cNvPr id="17" name="TextBox 16">
            <a:extLst>
              <a:ext uri="{FF2B5EF4-FFF2-40B4-BE49-F238E27FC236}">
                <a16:creationId xmlns:a16="http://schemas.microsoft.com/office/drawing/2014/main" id="{EBD429E5-A4B5-48E5-80A3-D9B707E9BA46}"/>
              </a:ext>
            </a:extLst>
          </p:cNvPr>
          <p:cNvSpPr txBox="1"/>
          <p:nvPr/>
        </p:nvSpPr>
        <p:spPr>
          <a:xfrm>
            <a:off x="9385352" y="4160125"/>
            <a:ext cx="2655123" cy="369332"/>
          </a:xfrm>
          <a:prstGeom prst="rect">
            <a:avLst/>
          </a:prstGeom>
          <a:noFill/>
        </p:spPr>
        <p:txBody>
          <a:bodyPr wrap="square" rtlCol="0">
            <a:spAutoFit/>
          </a:bodyPr>
          <a:lstStyle/>
          <a:p>
            <a:r>
              <a:rPr lang="en-GB" b="1" dirty="0">
                <a:solidFill>
                  <a:srgbClr val="002060"/>
                </a:solidFill>
              </a:rPr>
              <a:t>Electric Taxis</a:t>
            </a:r>
          </a:p>
        </p:txBody>
      </p:sp>
      <p:sp>
        <p:nvSpPr>
          <p:cNvPr id="19" name="TextBox 18">
            <a:extLst>
              <a:ext uri="{FF2B5EF4-FFF2-40B4-BE49-F238E27FC236}">
                <a16:creationId xmlns:a16="http://schemas.microsoft.com/office/drawing/2014/main" id="{90C991A3-5C4A-4669-BDFD-8F3E01A3BEF5}"/>
              </a:ext>
            </a:extLst>
          </p:cNvPr>
          <p:cNvSpPr txBox="1"/>
          <p:nvPr/>
        </p:nvSpPr>
        <p:spPr>
          <a:xfrm>
            <a:off x="8508890" y="1130299"/>
            <a:ext cx="3210032" cy="369332"/>
          </a:xfrm>
          <a:prstGeom prst="rect">
            <a:avLst/>
          </a:prstGeom>
          <a:noFill/>
        </p:spPr>
        <p:txBody>
          <a:bodyPr wrap="square" rtlCol="0">
            <a:spAutoFit/>
          </a:bodyPr>
          <a:lstStyle/>
          <a:p>
            <a:r>
              <a:rPr lang="en-GB" b="1" dirty="0">
                <a:solidFill>
                  <a:srgbClr val="002060"/>
                </a:solidFill>
              </a:rPr>
              <a:t>The Open St Andrews 2022</a:t>
            </a:r>
          </a:p>
        </p:txBody>
      </p:sp>
    </p:spTree>
    <p:extLst>
      <p:ext uri="{BB962C8B-B14F-4D97-AF65-F5344CB8AC3E}">
        <p14:creationId xmlns:p14="http://schemas.microsoft.com/office/powerpoint/2010/main" val="3850253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234" y="0"/>
            <a:ext cx="9144000" cy="766119"/>
          </a:xfrm>
        </p:spPr>
        <p:txBody>
          <a:bodyPr>
            <a:normAutofit/>
          </a:bodyPr>
          <a:lstStyle/>
          <a:p>
            <a:pPr algn="ctr"/>
            <a:r>
              <a:rPr lang="en-GB" dirty="0">
                <a:solidFill>
                  <a:schemeClr val="accent1">
                    <a:lumMod val="75000"/>
                  </a:schemeClr>
                </a:solidFill>
                <a:latin typeface="Arial" panose="020B0604020202020204" pitchFamily="34" charset="0"/>
                <a:cs typeface="Arial" panose="020B0604020202020204" pitchFamily="34" charset="0"/>
              </a:rPr>
              <a:t> </a:t>
            </a:r>
            <a:r>
              <a:rPr lang="en-GB" sz="2400" b="1" dirty="0">
                <a:solidFill>
                  <a:srgbClr val="002060"/>
                </a:solidFill>
                <a:latin typeface="Lucida Sans" panose="020B0602030504020204" pitchFamily="34" charset="0"/>
                <a:cs typeface="Arial" panose="020B0604020202020204" pitchFamily="34" charset="0"/>
              </a:rPr>
              <a:t>Marketing &amp; Communication</a:t>
            </a:r>
          </a:p>
        </p:txBody>
      </p:sp>
      <p:sp>
        <p:nvSpPr>
          <p:cNvPr id="5" name="Rectangle 4"/>
          <p:cNvSpPr/>
          <p:nvPr/>
        </p:nvSpPr>
        <p:spPr>
          <a:xfrm>
            <a:off x="9051544" y="6034207"/>
            <a:ext cx="3247485" cy="369332"/>
          </a:xfrm>
          <a:prstGeom prst="rect">
            <a:avLst/>
          </a:prstGeom>
        </p:spPr>
        <p:txBody>
          <a:bodyPr wrap="square">
            <a:spAutoFit/>
          </a:bodyPr>
          <a:lstStyle/>
          <a:p>
            <a:r>
              <a:rPr lang="en-GB" dirty="0">
                <a:solidFill>
                  <a:srgbClr val="0070C0"/>
                </a:solidFill>
              </a:rPr>
              <a:t>drivedundeeelectric.co.uk</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12860" b="15205"/>
          <a:stretch/>
        </p:blipFill>
        <p:spPr>
          <a:xfrm>
            <a:off x="0" y="633608"/>
            <a:ext cx="3534032" cy="361804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8206" y="4439296"/>
            <a:ext cx="2041427" cy="1585041"/>
          </a:xfrm>
          <a:prstGeom prst="rect">
            <a:avLst/>
          </a:prstGeom>
        </p:spPr>
      </p:pic>
      <p:sp>
        <p:nvSpPr>
          <p:cNvPr id="22" name="AutoShape 20" descr="Image result for dc thomson"/>
          <p:cNvSpPr>
            <a:spLocks noChangeAspect="1" noChangeArrowheads="1"/>
          </p:cNvSpPr>
          <p:nvPr/>
        </p:nvSpPr>
        <p:spPr bwMode="auto">
          <a:xfrm>
            <a:off x="63500" y="-822325"/>
            <a:ext cx="241935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381" y="628673"/>
            <a:ext cx="2932387" cy="3618041"/>
          </a:xfrm>
          <a:prstGeom prst="rect">
            <a:avLst/>
          </a:prstGeom>
        </p:spPr>
      </p:pic>
      <p:pic>
        <p:nvPicPr>
          <p:cNvPr id="1026" name="Picture 2" descr="Image preview">
            <a:extLst>
              <a:ext uri="{FF2B5EF4-FFF2-40B4-BE49-F238E27FC236}">
                <a16:creationId xmlns:a16="http://schemas.microsoft.com/office/drawing/2014/main" id="{32AF7146-0253-4007-8D44-FCD48F638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768" y="633608"/>
            <a:ext cx="5086865" cy="3618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cebook">
            <a:extLst>
              <a:ext uri="{FF2B5EF4-FFF2-40B4-BE49-F238E27FC236}">
                <a16:creationId xmlns:a16="http://schemas.microsoft.com/office/drawing/2014/main" id="{244327A7-DC65-4354-805D-CCEF4E8C0C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940" y="4256584"/>
            <a:ext cx="4862604" cy="26112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ndee Charges Ahead | Dundee City Council">
            <a:extLst>
              <a:ext uri="{FF2B5EF4-FFF2-40B4-BE49-F238E27FC236}">
                <a16:creationId xmlns:a16="http://schemas.microsoft.com/office/drawing/2014/main" id="{E4CEB91F-6D02-4525-BFF8-4753E7FAE6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99" y="4256585"/>
            <a:ext cx="4125441" cy="261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355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7E627670-6D1A-40F1-91D1-769B8307B5C5}"/>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10873"/>
          <a:stretch/>
        </p:blipFill>
        <p:spPr>
          <a:xfrm>
            <a:off x="0" y="0"/>
            <a:ext cx="12192000" cy="6858000"/>
          </a:xfrm>
          <a:prstGeom prst="rect">
            <a:avLst/>
          </a:prstGeom>
        </p:spPr>
      </p:pic>
      <p:sp>
        <p:nvSpPr>
          <p:cNvPr id="11" name="Oval 10">
            <a:extLst>
              <a:ext uri="{FF2B5EF4-FFF2-40B4-BE49-F238E27FC236}">
                <a16:creationId xmlns:a16="http://schemas.microsoft.com/office/drawing/2014/main" id="{202DE6EE-C36C-4B87-A74D-D1B8713B9CF2}"/>
              </a:ext>
            </a:extLst>
          </p:cNvPr>
          <p:cNvSpPr/>
          <p:nvPr/>
        </p:nvSpPr>
        <p:spPr>
          <a:xfrm rot="2542471">
            <a:off x="3762490" y="864334"/>
            <a:ext cx="712397" cy="1015357"/>
          </a:xfrm>
          <a:prstGeom prst="ellipse">
            <a:avLst/>
          </a:prstGeom>
          <a:solidFill>
            <a:srgbClr val="00B0F0">
              <a:alpha val="50196"/>
            </a:srgbClr>
          </a:solidFill>
          <a:ln w="3175">
            <a:solidFill>
              <a:srgbClr val="291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B7B88B97-C5B3-413A-B76D-D4B7901ACBED}"/>
              </a:ext>
            </a:extLst>
          </p:cNvPr>
          <p:cNvSpPr/>
          <p:nvPr/>
        </p:nvSpPr>
        <p:spPr>
          <a:xfrm rot="4882836">
            <a:off x="6683447" y="1112838"/>
            <a:ext cx="712397" cy="1015357"/>
          </a:xfrm>
          <a:prstGeom prst="ellipse">
            <a:avLst/>
          </a:prstGeom>
          <a:solidFill>
            <a:srgbClr val="00B0F0">
              <a:alpha val="50196"/>
            </a:srgbClr>
          </a:solidFill>
          <a:ln w="3175">
            <a:solidFill>
              <a:srgbClr val="291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AF2109BE-17BD-432D-ADA9-41D556F2C9EC}"/>
              </a:ext>
            </a:extLst>
          </p:cNvPr>
          <p:cNvSpPr/>
          <p:nvPr/>
        </p:nvSpPr>
        <p:spPr>
          <a:xfrm rot="4041713">
            <a:off x="9535176" y="2113545"/>
            <a:ext cx="591691" cy="1268517"/>
          </a:xfrm>
          <a:prstGeom prst="ellipse">
            <a:avLst/>
          </a:prstGeom>
          <a:solidFill>
            <a:srgbClr val="00B0F0">
              <a:alpha val="50196"/>
            </a:srgbClr>
          </a:solidFill>
          <a:ln w="3175">
            <a:solidFill>
              <a:srgbClr val="291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493CA4AC-345C-4A19-87FB-AFED9A656433}"/>
              </a:ext>
            </a:extLst>
          </p:cNvPr>
          <p:cNvSpPr/>
          <p:nvPr/>
        </p:nvSpPr>
        <p:spPr>
          <a:xfrm rot="9359264">
            <a:off x="4445225" y="3328637"/>
            <a:ext cx="557539" cy="1102472"/>
          </a:xfrm>
          <a:prstGeom prst="ellipse">
            <a:avLst/>
          </a:prstGeom>
          <a:solidFill>
            <a:srgbClr val="00B0F0">
              <a:alpha val="50196"/>
            </a:srgbClr>
          </a:solidFill>
          <a:ln w="3175">
            <a:solidFill>
              <a:srgbClr val="291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DB545D86-926E-43D1-A7CC-E5D69F7646ED}"/>
              </a:ext>
            </a:extLst>
          </p:cNvPr>
          <p:cNvSpPr>
            <a:spLocks noGrp="1"/>
          </p:cNvSpPr>
          <p:nvPr>
            <p:ph type="title"/>
          </p:nvPr>
        </p:nvSpPr>
        <p:spPr>
          <a:xfrm>
            <a:off x="445169" y="208885"/>
            <a:ext cx="11746832" cy="1355220"/>
          </a:xfrm>
        </p:spPr>
        <p:txBody>
          <a:bodyPr>
            <a:normAutofit/>
          </a:bodyPr>
          <a:lstStyle/>
          <a:p>
            <a:r>
              <a:rPr lang="en-US" sz="3200" b="1" dirty="0">
                <a:solidFill>
                  <a:srgbClr val="002060"/>
                </a:solidFill>
              </a:rPr>
              <a:t>Dundee</a:t>
            </a:r>
            <a:endParaRPr lang="en-GB" sz="3200" b="1" dirty="0">
              <a:solidFill>
                <a:srgbClr val="002060"/>
              </a:solidFill>
            </a:endParaRPr>
          </a:p>
        </p:txBody>
      </p:sp>
      <p:sp>
        <p:nvSpPr>
          <p:cNvPr id="3" name="TextBox 2">
            <a:extLst>
              <a:ext uri="{FF2B5EF4-FFF2-40B4-BE49-F238E27FC236}">
                <a16:creationId xmlns:a16="http://schemas.microsoft.com/office/drawing/2014/main" id="{0FACCF25-90E0-4956-9B37-FEE1AEE0A1ED}"/>
              </a:ext>
            </a:extLst>
          </p:cNvPr>
          <p:cNvSpPr txBox="1"/>
          <p:nvPr/>
        </p:nvSpPr>
        <p:spPr>
          <a:xfrm>
            <a:off x="1323474" y="-818147"/>
            <a:ext cx="8795083" cy="461665"/>
          </a:xfrm>
          <a:prstGeom prst="rect">
            <a:avLst/>
          </a:prstGeom>
          <a:noFill/>
        </p:spPr>
        <p:txBody>
          <a:bodyPr wrap="square" rtlCol="0">
            <a:spAutoFit/>
          </a:bodyPr>
          <a:lstStyle/>
          <a:p>
            <a:r>
              <a:rPr lang="en-GB" sz="2400" b="1" dirty="0">
                <a:solidFill>
                  <a:srgbClr val="002060"/>
                </a:solidFill>
              </a:rPr>
              <a:t>                         Dundee than Region   -       Business Case</a:t>
            </a:r>
          </a:p>
        </p:txBody>
      </p:sp>
    </p:spTree>
    <p:extLst>
      <p:ext uri="{BB962C8B-B14F-4D97-AF65-F5344CB8AC3E}">
        <p14:creationId xmlns:p14="http://schemas.microsoft.com/office/powerpoint/2010/main" val="3051663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FF00"/>
                </a:solidFill>
              </a:rPr>
              <a:t> </a:t>
            </a:r>
          </a:p>
        </p:txBody>
      </p:sp>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71728" y="1600201"/>
            <a:ext cx="2648545" cy="4708525"/>
          </a:xfrm>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754"/>
            <a:ext cx="12192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0" y="1728439"/>
            <a:ext cx="8920976" cy="446276"/>
          </a:xfrm>
          <a:prstGeom prst="rect">
            <a:avLst/>
          </a:prstGeom>
        </p:spPr>
        <p:txBody>
          <a:bodyPr wrap="square">
            <a:spAutoFit/>
          </a:bodyPr>
          <a:lstStyle/>
          <a:p>
            <a:r>
              <a:rPr lang="en-GB" sz="1300" b="1" dirty="0">
                <a:solidFill>
                  <a:srgbClr val="FF0000"/>
                </a:solidFill>
              </a:rPr>
              <a:t>   </a:t>
            </a:r>
          </a:p>
          <a:p>
            <a:r>
              <a:rPr lang="en-GB" sz="1000" b="1" dirty="0">
                <a:solidFill>
                  <a:srgbClr val="FF0000"/>
                </a:solidFill>
              </a:rPr>
              <a: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8910" y="2723330"/>
            <a:ext cx="2929044" cy="4148425"/>
          </a:xfrm>
          <a:prstGeom prst="rect">
            <a:avLst/>
          </a:prstGeom>
        </p:spPr>
      </p:pic>
      <p:sp>
        <p:nvSpPr>
          <p:cNvPr id="7" name="Rectangle 6"/>
          <p:cNvSpPr/>
          <p:nvPr/>
        </p:nvSpPr>
        <p:spPr>
          <a:xfrm>
            <a:off x="7420273" y="6213383"/>
            <a:ext cx="4671864" cy="369332"/>
          </a:xfrm>
          <a:prstGeom prst="rect">
            <a:avLst/>
          </a:prstGeom>
        </p:spPr>
        <p:txBody>
          <a:bodyPr wrap="square">
            <a:spAutoFit/>
          </a:bodyPr>
          <a:lstStyle/>
          <a:p>
            <a:r>
              <a:rPr lang="en-GB" b="1" dirty="0">
                <a:solidFill>
                  <a:srgbClr val="002060"/>
                </a:solidFill>
              </a:rPr>
              <a:t>  Dundee is Europe's most visionary EV city</a:t>
            </a:r>
            <a:endParaRPr lang="en-GB" dirty="0">
              <a:solidFill>
                <a:srgbClr val="002060"/>
              </a:solidFill>
            </a:endParaRPr>
          </a:p>
        </p:txBody>
      </p:sp>
      <p:sp>
        <p:nvSpPr>
          <p:cNvPr id="9" name="TextBox 8">
            <a:extLst>
              <a:ext uri="{FF2B5EF4-FFF2-40B4-BE49-F238E27FC236}">
                <a16:creationId xmlns:a16="http://schemas.microsoft.com/office/drawing/2014/main" id="{0DA1DB28-25B7-4960-ACEC-62761569C4FA}"/>
              </a:ext>
            </a:extLst>
          </p:cNvPr>
          <p:cNvSpPr txBox="1"/>
          <p:nvPr/>
        </p:nvSpPr>
        <p:spPr>
          <a:xfrm>
            <a:off x="1206500" y="549274"/>
            <a:ext cx="8069847" cy="923330"/>
          </a:xfrm>
          <a:prstGeom prst="rect">
            <a:avLst/>
          </a:prstGeom>
          <a:noFill/>
        </p:spPr>
        <p:txBody>
          <a:bodyPr wrap="square">
            <a:spAutoFit/>
          </a:bodyPr>
          <a:lstStyle/>
          <a:p>
            <a:r>
              <a:rPr lang="en-GB" sz="5400" b="1" dirty="0">
                <a:solidFill>
                  <a:srgbClr val="FFFF00"/>
                </a:solidFill>
              </a:rPr>
              <a:t>  </a:t>
            </a:r>
            <a:r>
              <a:rPr lang="en-GB" sz="5400" b="1" dirty="0">
                <a:solidFill>
                  <a:srgbClr val="002060"/>
                </a:solidFill>
              </a:rPr>
              <a:t>Thank You</a:t>
            </a:r>
          </a:p>
        </p:txBody>
      </p:sp>
      <p:sp>
        <p:nvSpPr>
          <p:cNvPr id="11" name="TextBox 10">
            <a:extLst>
              <a:ext uri="{FF2B5EF4-FFF2-40B4-BE49-F238E27FC236}">
                <a16:creationId xmlns:a16="http://schemas.microsoft.com/office/drawing/2014/main" id="{BFF61FA3-97B7-4599-B7AC-72568912CEB8}"/>
              </a:ext>
            </a:extLst>
          </p:cNvPr>
          <p:cNvSpPr txBox="1"/>
          <p:nvPr/>
        </p:nvSpPr>
        <p:spPr>
          <a:xfrm>
            <a:off x="1206500" y="4368876"/>
            <a:ext cx="6601691" cy="1384995"/>
          </a:xfrm>
          <a:prstGeom prst="rect">
            <a:avLst/>
          </a:prstGeom>
          <a:noFill/>
        </p:spPr>
        <p:txBody>
          <a:bodyPr wrap="square">
            <a:spAutoFit/>
          </a:bodyPr>
          <a:lstStyle/>
          <a:p>
            <a:pPr marL="0" indent="0" algn="ctr">
              <a:buNone/>
            </a:pPr>
            <a:r>
              <a:rPr lang="en-GB" sz="2800" b="1" dirty="0">
                <a:solidFill>
                  <a:srgbClr val="002060"/>
                </a:solidFill>
                <a:latin typeface="Lucida Sans" panose="020B0602030504020204" pitchFamily="34" charset="0"/>
              </a:rPr>
              <a:t>Fraser Crichton</a:t>
            </a:r>
          </a:p>
          <a:p>
            <a:pPr marL="0" indent="0" algn="ctr">
              <a:buNone/>
            </a:pPr>
            <a:r>
              <a:rPr lang="en-GB" sz="2800" b="1" dirty="0">
                <a:solidFill>
                  <a:srgbClr val="002060"/>
                </a:solidFill>
                <a:latin typeface="Lucida Sans" panose="020B0602030504020204" pitchFamily="34" charset="0"/>
              </a:rPr>
              <a:t>Corporate Fleet Manager</a:t>
            </a:r>
          </a:p>
          <a:p>
            <a:pPr marL="0" indent="0" algn="ctr">
              <a:buNone/>
            </a:pPr>
            <a:r>
              <a:rPr lang="en-GB" sz="2800" b="1" dirty="0">
                <a:solidFill>
                  <a:srgbClr val="002060"/>
                </a:solidFill>
                <a:latin typeface="Lucida Sans" panose="020B0602030504020204" pitchFamily="34" charset="0"/>
              </a:rPr>
              <a:t>Dundee City Council </a:t>
            </a:r>
            <a:endParaRPr lang="en-GB" sz="2800" dirty="0">
              <a:solidFill>
                <a:srgbClr val="002060"/>
              </a:solidFill>
            </a:endParaRPr>
          </a:p>
        </p:txBody>
      </p:sp>
    </p:spTree>
    <p:extLst>
      <p:ext uri="{BB962C8B-B14F-4D97-AF65-F5344CB8AC3E}">
        <p14:creationId xmlns:p14="http://schemas.microsoft.com/office/powerpoint/2010/main" val="2543795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86" y="78380"/>
            <a:ext cx="11862148" cy="893664"/>
          </a:xfrm>
        </p:spPr>
        <p:txBody>
          <a:bodyPr>
            <a:normAutofit/>
          </a:bodyPr>
          <a:lstStyle/>
          <a:p>
            <a:pPr algn="ctr"/>
            <a:r>
              <a:rPr lang="en-GB" sz="1600" b="1" dirty="0">
                <a:solidFill>
                  <a:srgbClr val="FF0000"/>
                </a:solidFill>
                <a:latin typeface="Arial" panose="020B0604020202020204" pitchFamily="34" charset="0"/>
                <a:cs typeface="Arial" panose="020B0604020202020204" pitchFamily="34" charset="0"/>
              </a:rPr>
              <a:t>Population</a:t>
            </a:r>
            <a:r>
              <a:rPr lang="en-GB" sz="2400" b="1" dirty="0">
                <a:solidFill>
                  <a:srgbClr val="FF0000"/>
                </a:solidFill>
                <a:latin typeface="Arial" panose="020B0604020202020204" pitchFamily="34" charset="0"/>
                <a:cs typeface="Arial" panose="020B0604020202020204" pitchFamily="34" charset="0"/>
              </a:rPr>
              <a:t> </a:t>
            </a:r>
            <a:r>
              <a:rPr lang="en-GB" sz="1600" b="1" dirty="0">
                <a:solidFill>
                  <a:srgbClr val="FF0000"/>
                </a:solidFill>
                <a:latin typeface="Arial" panose="020B0604020202020204" pitchFamily="34" charset="0"/>
                <a:cs typeface="Arial" panose="020B0604020202020204" pitchFamily="34" charset="0"/>
              </a:rPr>
              <a:t>150</a:t>
            </a:r>
            <a:r>
              <a:rPr lang="en-GB" sz="2400" b="1" dirty="0">
                <a:solidFill>
                  <a:srgbClr val="FF0000"/>
                </a:solidFill>
                <a:latin typeface="Arial" panose="020B0604020202020204" pitchFamily="34" charset="0"/>
                <a:cs typeface="Arial" panose="020B0604020202020204" pitchFamily="34" charset="0"/>
              </a:rPr>
              <a:t>,</a:t>
            </a:r>
            <a:r>
              <a:rPr lang="en-GB" sz="1600" b="1" dirty="0">
                <a:solidFill>
                  <a:srgbClr val="FF0000"/>
                </a:solidFill>
                <a:latin typeface="Arial" panose="020B0604020202020204" pitchFamily="34" charset="0"/>
                <a:cs typeface="Arial" panose="020B0604020202020204" pitchFamily="34" charset="0"/>
              </a:rPr>
              <a:t>000      </a:t>
            </a:r>
            <a:r>
              <a:rPr lang="en-GB" sz="2400" b="1" dirty="0">
                <a:solidFill>
                  <a:srgbClr val="002060"/>
                </a:solidFill>
                <a:latin typeface="Arial" panose="020B0604020202020204" pitchFamily="34" charset="0"/>
                <a:cs typeface="Arial" panose="020B0604020202020204" pitchFamily="34" charset="0"/>
              </a:rPr>
              <a:t>DUNDEE’S POLLUTED STREETS    </a:t>
            </a:r>
            <a:r>
              <a:rPr lang="en-GB" sz="1600" b="1" dirty="0">
                <a:solidFill>
                  <a:srgbClr val="FF0000"/>
                </a:solidFill>
                <a:latin typeface="Arial" panose="020B0604020202020204" pitchFamily="34" charset="0"/>
                <a:cs typeface="Arial" panose="020B0604020202020204" pitchFamily="34" charset="0"/>
              </a:rPr>
              <a:t>Area – 60 km sq.</a:t>
            </a:r>
          </a:p>
        </p:txBody>
      </p:sp>
      <p:sp>
        <p:nvSpPr>
          <p:cNvPr id="11" name="Rectangle 10"/>
          <p:cNvSpPr/>
          <p:nvPr/>
        </p:nvSpPr>
        <p:spPr>
          <a:xfrm>
            <a:off x="6245291" y="4569280"/>
            <a:ext cx="3580937" cy="369332"/>
          </a:xfrm>
          <a:prstGeom prst="rect">
            <a:avLst/>
          </a:prstGeom>
        </p:spPr>
        <p:txBody>
          <a:bodyPr wrap="square">
            <a:spAutoFit/>
          </a:bodyPr>
          <a:lstStyle/>
          <a:p>
            <a:r>
              <a:rPr lang="en-GB" b="1" dirty="0">
                <a:solidFill>
                  <a:schemeClr val="accent1"/>
                </a:solidFill>
              </a:rPr>
              <a:t>     </a:t>
            </a:r>
            <a:endParaRPr lang="en-GB" dirty="0">
              <a:solidFill>
                <a:schemeClr val="accent1"/>
              </a:solidFill>
            </a:endParaRPr>
          </a:p>
        </p:txBody>
      </p:sp>
      <p:sp>
        <p:nvSpPr>
          <p:cNvPr id="14" name="Rectangle 13"/>
          <p:cNvSpPr/>
          <p:nvPr/>
        </p:nvSpPr>
        <p:spPr>
          <a:xfrm>
            <a:off x="6441234" y="5035812"/>
            <a:ext cx="3580030" cy="369332"/>
          </a:xfrm>
          <a:prstGeom prst="rect">
            <a:avLst/>
          </a:prstGeom>
        </p:spPr>
        <p:txBody>
          <a:bodyPr wrap="square">
            <a:spAutoFit/>
          </a:bodyPr>
          <a:lstStyle/>
          <a:p>
            <a:r>
              <a:rPr lang="en-GB" b="1" dirty="0">
                <a:solidFill>
                  <a:schemeClr val="accent1"/>
                </a:solidFill>
              </a:rPr>
              <a:t>    </a:t>
            </a:r>
          </a:p>
        </p:txBody>
      </p:sp>
      <p:pic>
        <p:nvPicPr>
          <p:cNvPr id="10" name="Picture 9">
            <a:extLst>
              <a:ext uri="{FF2B5EF4-FFF2-40B4-BE49-F238E27FC236}">
                <a16:creationId xmlns:a16="http://schemas.microsoft.com/office/drawing/2014/main" id="{EEDF2C35-EB30-4667-B07D-02FDEFBFE25B}"/>
              </a:ext>
            </a:extLst>
          </p:cNvPr>
          <p:cNvPicPr>
            <a:picLocks noChangeAspect="1"/>
          </p:cNvPicPr>
          <p:nvPr/>
        </p:nvPicPr>
        <p:blipFill rotWithShape="1">
          <a:blip r:embed="rId2">
            <a:extLst>
              <a:ext uri="{28A0092B-C50C-407E-A947-70E740481C1C}">
                <a14:useLocalDpi xmlns:a14="http://schemas.microsoft.com/office/drawing/2010/main" val="0"/>
              </a:ext>
            </a:extLst>
          </a:blip>
          <a:srcRect b="4601"/>
          <a:stretch/>
        </p:blipFill>
        <p:spPr>
          <a:xfrm>
            <a:off x="5311094" y="1540042"/>
            <a:ext cx="6880906" cy="5390171"/>
          </a:xfrm>
          <a:prstGeom prst="rect">
            <a:avLst/>
          </a:prstGeom>
        </p:spPr>
      </p:pic>
      <p:sp>
        <p:nvSpPr>
          <p:cNvPr id="4" name="TextBox 3">
            <a:extLst>
              <a:ext uri="{FF2B5EF4-FFF2-40B4-BE49-F238E27FC236}">
                <a16:creationId xmlns:a16="http://schemas.microsoft.com/office/drawing/2014/main" id="{6C069A26-B486-4CA8-AEAE-7AE26BC10CBC}"/>
              </a:ext>
            </a:extLst>
          </p:cNvPr>
          <p:cNvSpPr txBox="1"/>
          <p:nvPr/>
        </p:nvSpPr>
        <p:spPr>
          <a:xfrm>
            <a:off x="6742671" y="1021002"/>
            <a:ext cx="5449329" cy="369332"/>
          </a:xfrm>
          <a:prstGeom prst="rect">
            <a:avLst/>
          </a:prstGeom>
          <a:noFill/>
        </p:spPr>
        <p:txBody>
          <a:bodyPr wrap="square" rtlCol="0">
            <a:spAutoFit/>
          </a:bodyPr>
          <a:lstStyle/>
          <a:p>
            <a:r>
              <a:rPr lang="en-GB" b="1" dirty="0">
                <a:solidFill>
                  <a:srgbClr val="002060"/>
                </a:solidFill>
                <a:latin typeface="Arial" panose="020B0604020202020204" pitchFamily="34" charset="0"/>
                <a:cs typeface="Arial" panose="020B0604020202020204" pitchFamily="34" charset="0"/>
              </a:rPr>
              <a:t>      Cities Topographic is Unique</a:t>
            </a:r>
          </a:p>
        </p:txBody>
      </p:sp>
      <p:pic>
        <p:nvPicPr>
          <p:cNvPr id="9" name="Picture 8">
            <a:extLst>
              <a:ext uri="{FF2B5EF4-FFF2-40B4-BE49-F238E27FC236}">
                <a16:creationId xmlns:a16="http://schemas.microsoft.com/office/drawing/2014/main" id="{523758BE-DD92-47FE-8407-E5A1F1FFB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540042"/>
            <a:ext cx="5364420" cy="2872751"/>
          </a:xfrm>
          <a:prstGeom prst="rect">
            <a:avLst/>
          </a:prstGeom>
          <a:ln>
            <a:noFill/>
          </a:ln>
          <a:effectLst>
            <a:softEdge rad="112500"/>
          </a:effectLst>
        </p:spPr>
      </p:pic>
      <p:pic>
        <p:nvPicPr>
          <p:cNvPr id="12" name="Picture 11">
            <a:extLst>
              <a:ext uri="{FF2B5EF4-FFF2-40B4-BE49-F238E27FC236}">
                <a16:creationId xmlns:a16="http://schemas.microsoft.com/office/drawing/2014/main" id="{3713E5F8-7D0F-4461-880C-F1D6D81E5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29" y="4293191"/>
            <a:ext cx="5257763" cy="2637021"/>
          </a:xfrm>
          <a:prstGeom prst="rect">
            <a:avLst/>
          </a:prstGeom>
        </p:spPr>
      </p:pic>
      <p:sp>
        <p:nvSpPr>
          <p:cNvPr id="5" name="TextBox 4">
            <a:extLst>
              <a:ext uri="{FF2B5EF4-FFF2-40B4-BE49-F238E27FC236}">
                <a16:creationId xmlns:a16="http://schemas.microsoft.com/office/drawing/2014/main" id="{D589193C-3362-4D2A-8923-81EB1C211A9F}"/>
              </a:ext>
            </a:extLst>
          </p:cNvPr>
          <p:cNvSpPr txBox="1"/>
          <p:nvPr/>
        </p:nvSpPr>
        <p:spPr>
          <a:xfrm>
            <a:off x="903768" y="1021002"/>
            <a:ext cx="3556883" cy="369332"/>
          </a:xfrm>
          <a:prstGeom prst="rect">
            <a:avLst/>
          </a:prstGeom>
          <a:noFill/>
        </p:spPr>
        <p:txBody>
          <a:bodyPr wrap="square" rtlCol="0">
            <a:spAutoFit/>
          </a:bodyPr>
          <a:lstStyle/>
          <a:p>
            <a:r>
              <a:rPr lang="en-GB" b="1" dirty="0">
                <a:solidFill>
                  <a:srgbClr val="0070C0"/>
                </a:solidFill>
                <a:latin typeface="Arial" panose="020B0604020202020204" pitchFamily="34" charset="0"/>
                <a:cs typeface="Arial" panose="020B0604020202020204" pitchFamily="34" charset="0"/>
              </a:rPr>
              <a:t> </a:t>
            </a:r>
            <a:r>
              <a:rPr lang="en-GB" b="1" dirty="0">
                <a:solidFill>
                  <a:srgbClr val="002060"/>
                </a:solidFill>
                <a:latin typeface="Arial" panose="020B0604020202020204" pitchFamily="34" charset="0"/>
                <a:cs typeface="Arial" panose="020B0604020202020204" pitchFamily="34" charset="0"/>
              </a:rPr>
              <a:t>1.1 million visitors 2019</a:t>
            </a:r>
          </a:p>
        </p:txBody>
      </p:sp>
    </p:spTree>
    <p:extLst>
      <p:ext uri="{BB962C8B-B14F-4D97-AF65-F5344CB8AC3E}">
        <p14:creationId xmlns:p14="http://schemas.microsoft.com/office/powerpoint/2010/main" val="1218304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3567" y="346335"/>
            <a:ext cx="9607463" cy="848175"/>
          </a:xfrm>
        </p:spPr>
        <p:txBody>
          <a:bodyPr>
            <a:noAutofit/>
          </a:bodyPr>
          <a:lstStyle/>
          <a:p>
            <a:r>
              <a:rPr lang="en-US" sz="2000" b="1" dirty="0">
                <a:solidFill>
                  <a:srgbClr val="0070C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Dundee City Council</a:t>
            </a:r>
            <a:r>
              <a:rPr lang="en-US" sz="2800" b="1" dirty="0">
                <a:solidFill>
                  <a:srgbClr val="002060"/>
                </a:solidFill>
                <a:latin typeface="Arial" panose="020B0604020202020204" pitchFamily="34" charset="0"/>
                <a:cs typeface="Arial" panose="020B0604020202020204" pitchFamily="34" charset="0"/>
              </a:rPr>
              <a:t>: “Electrifying a City</a:t>
            </a:r>
            <a:r>
              <a:rPr lang="en-US" sz="3200" b="1"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means change</a:t>
            </a:r>
            <a:r>
              <a:rPr lang="en-US" sz="3200" b="1" dirty="0">
                <a:solidFill>
                  <a:srgbClr val="002060"/>
                </a:solidFill>
                <a:latin typeface="Arial" panose="020B0604020202020204" pitchFamily="34" charset="0"/>
                <a:cs typeface="Arial" panose="020B0604020202020204" pitchFamily="34" charset="0"/>
              </a:rPr>
              <a:t> </a:t>
            </a:r>
            <a:br>
              <a:rPr lang="en-US" sz="2400" b="1" dirty="0">
                <a:solidFill>
                  <a:srgbClr val="002060"/>
                </a:solidFill>
                <a:latin typeface="Arial" panose="020B0604020202020204" pitchFamily="34" charset="0"/>
                <a:cs typeface="Arial" panose="020B0604020202020204" pitchFamily="34" charset="0"/>
              </a:rPr>
            </a:br>
            <a:endParaRPr lang="en-GB" sz="2400" b="1" dirty="0">
              <a:solidFill>
                <a:srgbClr val="002060"/>
              </a:solidFill>
              <a:latin typeface="Arial" panose="020B0604020202020204" pitchFamily="34" charset="0"/>
              <a:cs typeface="Arial" panose="020B0604020202020204" pitchFamily="34" charset="0"/>
            </a:endParaRPr>
          </a:p>
        </p:txBody>
      </p:sp>
      <p:pic>
        <p:nvPicPr>
          <p:cNvPr id="103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0010" y="3973519"/>
            <a:ext cx="3102190" cy="218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16" y="3829219"/>
            <a:ext cx="3371684" cy="2468258"/>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016000"/>
            <a:ext cx="2950087" cy="2857500"/>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0010" y="1104900"/>
            <a:ext cx="3000590" cy="2679700"/>
          </a:xfrm>
          <a:prstGeom prst="rect">
            <a:avLst/>
          </a:prstGeom>
          <a:ln>
            <a:noFill/>
          </a:ln>
          <a:effectLst>
            <a:softEdge rad="112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1096212"/>
            <a:ext cx="3839444" cy="2701088"/>
          </a:xfrm>
          <a:prstGeom prst="rect">
            <a:avLst/>
          </a:prstGeom>
        </p:spPr>
      </p:pic>
      <p:sp>
        <p:nvSpPr>
          <p:cNvPr id="4" name="TextBox 3"/>
          <p:cNvSpPr txBox="1"/>
          <p:nvPr/>
        </p:nvSpPr>
        <p:spPr>
          <a:xfrm>
            <a:off x="757672" y="6288090"/>
            <a:ext cx="10494528" cy="369332"/>
          </a:xfrm>
          <a:prstGeom prst="rect">
            <a:avLst/>
          </a:prstGeom>
          <a:noFill/>
        </p:spPr>
        <p:txBody>
          <a:bodyPr wrap="square" rtlCol="0">
            <a:spAutoFit/>
          </a:bodyPr>
          <a:lstStyle/>
          <a:p>
            <a:pPr algn="ctr"/>
            <a:r>
              <a:rPr lang="en-GB" b="1" dirty="0">
                <a:solidFill>
                  <a:srgbClr val="002060"/>
                </a:solidFill>
              </a:rPr>
              <a:t>Charging Infrastructure                                      Electric Taxis		                      Council EV Fleet               </a:t>
            </a:r>
          </a:p>
        </p:txBody>
      </p:sp>
      <p:pic>
        <p:nvPicPr>
          <p:cNvPr id="11" name="Picture 2" descr="T:\My Pictures\Queen Street\qs.jpg">
            <a:extLst>
              <a:ext uri="{FF2B5EF4-FFF2-40B4-BE49-F238E27FC236}">
                <a16:creationId xmlns:a16="http://schemas.microsoft.com/office/drawing/2014/main" id="{CE792E3A-E689-4F83-89A5-16B604B575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3940312"/>
            <a:ext cx="3575216" cy="2280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26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33BDDD-D1CF-478D-BBE3-1A312D24C655}"/>
              </a:ext>
            </a:extLst>
          </p:cNvPr>
          <p:cNvSpPr>
            <a:spLocks noGrp="1"/>
          </p:cNvSpPr>
          <p:nvPr>
            <p:ph type="title"/>
          </p:nvPr>
        </p:nvSpPr>
        <p:spPr>
          <a:xfrm>
            <a:off x="0" y="1012825"/>
            <a:ext cx="12192000" cy="1606550"/>
          </a:xfrm>
        </p:spPr>
        <p:txBody>
          <a:bodyPr/>
          <a:lstStyle/>
          <a:p>
            <a:endParaRPr lang="en-GB" dirty="0"/>
          </a:p>
        </p:txBody>
      </p:sp>
      <p:pic>
        <p:nvPicPr>
          <p:cNvPr id="8" name="Picture 2" descr="https://greenfleet.net/sites/default/files/styles/large_retina/public/land_rover_remote_charging_point.jpg?itok=cOXSp8Eh">
            <a:extLst>
              <a:ext uri="{FF2B5EF4-FFF2-40B4-BE49-F238E27FC236}">
                <a16:creationId xmlns:a16="http://schemas.microsoft.com/office/drawing/2014/main" id="{4915311E-275D-4DFB-8734-F72AA0AAB1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56270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86E733C-F342-4626-B3DD-DED65D704ED2}"/>
              </a:ext>
            </a:extLst>
          </p:cNvPr>
          <p:cNvSpPr/>
          <p:nvPr/>
        </p:nvSpPr>
        <p:spPr>
          <a:xfrm>
            <a:off x="6096000" y="258112"/>
            <a:ext cx="6096000" cy="2585323"/>
          </a:xfrm>
          <a:prstGeom prst="rect">
            <a:avLst/>
          </a:prstGeom>
        </p:spPr>
        <p:txBody>
          <a:bodyPr>
            <a:spAutoFit/>
          </a:bodyPr>
          <a:lstStyle/>
          <a:p>
            <a:r>
              <a:rPr lang="en-GB" dirty="0"/>
              <a:t>Scottish Government </a:t>
            </a:r>
            <a:r>
              <a:rPr lang="en-GB" b="1" dirty="0">
                <a:solidFill>
                  <a:srgbClr val="002060"/>
                </a:solidFill>
                <a:hlinkClick r:id="rId3">
                  <a:extLst>
                    <a:ext uri="{A12FA001-AC4F-418D-AE19-62706E023703}">
                      <ahyp:hlinkClr xmlns:ahyp="http://schemas.microsoft.com/office/drawing/2018/hyperlinkcolor" val="tx"/>
                    </a:ext>
                  </a:extLst>
                </a:hlinkClick>
              </a:rPr>
              <a:t>announced its ambition</a:t>
            </a:r>
            <a:r>
              <a:rPr lang="en-GB" dirty="0"/>
              <a:t> to phase out the need for new petrol and diesel cars and vans by 2032. A key part of this will be encouraging and supporting the take up of Ultra Low Emission Vehicles (ULEVs). Transport Scotland has already made considerable progress in this regard through funding the deployment of one of the most comprehensive public charge point networks in Europe </a:t>
            </a:r>
            <a:r>
              <a:rPr lang="en-GB" dirty="0">
                <a:solidFill>
                  <a:srgbClr val="002060"/>
                </a:solidFill>
              </a:rPr>
              <a:t>(</a:t>
            </a:r>
            <a:r>
              <a:rPr lang="en-GB" b="1" dirty="0">
                <a:solidFill>
                  <a:srgbClr val="002060"/>
                </a:solidFill>
                <a:hlinkClick r:id="rId4">
                  <a:extLst>
                    <a:ext uri="{A12FA001-AC4F-418D-AE19-62706E023703}">
                      <ahyp:hlinkClr xmlns:ahyp="http://schemas.microsoft.com/office/drawing/2018/hyperlinkcolor" val="tx"/>
                    </a:ext>
                  </a:extLst>
                </a:hlinkClick>
              </a:rPr>
              <a:t>ChargePlace </a:t>
            </a:r>
            <a:r>
              <a:rPr lang="en-GB" b="1" dirty="0">
                <a:hlinkClick r:id="rId4">
                  <a:extLst>
                    <a:ext uri="{A12FA001-AC4F-418D-AE19-62706E023703}">
                      <ahyp:hlinkClr xmlns:ahyp="http://schemas.microsoft.com/office/drawing/2018/hyperlinkcolor" val="tx"/>
                    </a:ext>
                  </a:extLst>
                </a:hlinkClick>
              </a:rPr>
              <a:t>Scotland</a:t>
            </a:r>
            <a:r>
              <a:rPr lang="en-GB" dirty="0"/>
              <a:t>) and supporting the installation of workplace chargepoints. </a:t>
            </a:r>
            <a:endParaRPr lang="en-GB" sz="4800" b="1" dirty="0">
              <a:solidFill>
                <a:srgbClr val="FFFF00"/>
              </a:solidFill>
            </a:endParaRPr>
          </a:p>
        </p:txBody>
      </p:sp>
      <p:sp>
        <p:nvSpPr>
          <p:cNvPr id="9" name="TextBox 8">
            <a:extLst>
              <a:ext uri="{FF2B5EF4-FFF2-40B4-BE49-F238E27FC236}">
                <a16:creationId xmlns:a16="http://schemas.microsoft.com/office/drawing/2014/main" id="{E3A2643B-6FBA-41F2-96B7-92F9083E862E}"/>
              </a:ext>
            </a:extLst>
          </p:cNvPr>
          <p:cNvSpPr txBox="1"/>
          <p:nvPr/>
        </p:nvSpPr>
        <p:spPr>
          <a:xfrm>
            <a:off x="1142999" y="637548"/>
            <a:ext cx="4355433" cy="492443"/>
          </a:xfrm>
          <a:prstGeom prst="rect">
            <a:avLst/>
          </a:prstGeom>
          <a:noFill/>
        </p:spPr>
        <p:txBody>
          <a:bodyPr wrap="square" rtlCol="0">
            <a:spAutoFit/>
          </a:bodyPr>
          <a:lstStyle/>
          <a:p>
            <a:r>
              <a:rPr lang="en-GB" sz="2600" b="1" dirty="0">
                <a:solidFill>
                  <a:srgbClr val="002060"/>
                </a:solidFill>
              </a:rPr>
              <a:t>UK / Scotland EV Policies</a:t>
            </a:r>
          </a:p>
        </p:txBody>
      </p:sp>
    </p:spTree>
    <p:extLst>
      <p:ext uri="{BB962C8B-B14F-4D97-AF65-F5344CB8AC3E}">
        <p14:creationId xmlns:p14="http://schemas.microsoft.com/office/powerpoint/2010/main" val="1541761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65125"/>
            <a:ext cx="11557000" cy="1325563"/>
          </a:xfrm>
        </p:spPr>
        <p:txBody>
          <a:bodyPr>
            <a:normAutofit/>
          </a:bodyPr>
          <a:lstStyle/>
          <a:p>
            <a:r>
              <a:rPr lang="en-GB" sz="4000" dirty="0">
                <a:solidFill>
                  <a:srgbClr val="0070C0"/>
                </a:solidFill>
              </a:rPr>
              <a:t>   </a:t>
            </a:r>
            <a:r>
              <a:rPr lang="en-GB" sz="4100" b="1" dirty="0">
                <a:solidFill>
                  <a:srgbClr val="002060"/>
                </a:solidFill>
                <a:latin typeface="Lucida Sans" panose="020B0602030504020204" pitchFamily="34" charset="0"/>
              </a:rPr>
              <a:t>Local Leadership</a:t>
            </a:r>
          </a:p>
        </p:txBody>
      </p:sp>
      <p:sp>
        <p:nvSpPr>
          <p:cNvPr id="3" name="Content Placeholder 2"/>
          <p:cNvSpPr>
            <a:spLocks noGrp="1"/>
          </p:cNvSpPr>
          <p:nvPr>
            <p:ph idx="1"/>
          </p:nvPr>
        </p:nvSpPr>
        <p:spPr>
          <a:xfrm>
            <a:off x="0" y="1690688"/>
            <a:ext cx="10782300" cy="4747934"/>
          </a:xfrm>
        </p:spPr>
        <p:txBody>
          <a:bodyPr/>
          <a:lstStyle/>
          <a:p>
            <a:pPr marL="0" indent="0">
              <a:buNone/>
            </a:pPr>
            <a:r>
              <a:rPr lang="en-GB" b="1" dirty="0">
                <a:solidFill>
                  <a:srgbClr val="002060"/>
                </a:solidFill>
              </a:rPr>
              <a:t>Council leader – is leading the way in EVs</a:t>
            </a:r>
            <a:endParaRPr lang="en-GB" dirty="0">
              <a:solidFill>
                <a:srgbClr val="002060"/>
              </a:solidFill>
            </a:endParaRPr>
          </a:p>
        </p:txBody>
      </p:sp>
      <p:pic>
        <p:nvPicPr>
          <p:cNvPr id="1026" name="Picture 2" descr="Post 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29718"/>
            <a:ext cx="6479541" cy="40054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916780" y="3401306"/>
            <a:ext cx="3236762" cy="2862322"/>
          </a:xfrm>
          <a:prstGeom prst="rect">
            <a:avLst/>
          </a:prstGeom>
        </p:spPr>
        <p:txBody>
          <a:bodyPr wrap="square">
            <a:spAutoFit/>
          </a:bodyPr>
          <a:lstStyle/>
          <a:p>
            <a:r>
              <a:rPr lang="en-GB" b="1" dirty="0">
                <a:solidFill>
                  <a:srgbClr val="002060"/>
                </a:solidFill>
              </a:rPr>
              <a:t>In August 2018, he and his wife traded in their two petrol cars for one electric-powered Nissan Leaf, a decision that is continuing to benefit the family. Used mainly for the nursery runs and driving to and from council meetings, Cllr Alexander claims his electric vehicle is “the best car” he has ever driven.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0"/>
            <a:ext cx="5461000" cy="2895600"/>
          </a:xfrm>
          <a:prstGeom prst="rect">
            <a:avLst/>
          </a:prstGeom>
        </p:spPr>
      </p:pic>
    </p:spTree>
    <p:extLst>
      <p:ext uri="{BB962C8B-B14F-4D97-AF65-F5344CB8AC3E}">
        <p14:creationId xmlns:p14="http://schemas.microsoft.com/office/powerpoint/2010/main" val="2955590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F0469-3E56-4133-82D8-5A5BF2AE1EFB}"/>
              </a:ext>
            </a:extLst>
          </p:cNvPr>
          <p:cNvSpPr>
            <a:spLocks noGrp="1"/>
          </p:cNvSpPr>
          <p:nvPr>
            <p:ph type="title"/>
          </p:nvPr>
        </p:nvSpPr>
        <p:spPr>
          <a:xfrm>
            <a:off x="1347537" y="84221"/>
            <a:ext cx="8843210" cy="613611"/>
          </a:xfrm>
        </p:spPr>
        <p:txBody>
          <a:bodyPr>
            <a:normAutofit fontScale="90000"/>
          </a:bodyPr>
          <a:lstStyle/>
          <a:p>
            <a:r>
              <a:rPr lang="en-GB" dirty="0"/>
              <a:t>                </a:t>
            </a:r>
            <a:r>
              <a:rPr lang="en-GB" sz="2700" b="1" dirty="0">
                <a:solidFill>
                  <a:srgbClr val="002060"/>
                </a:solidFill>
                <a:latin typeface="Lucida Sans" panose="020B0602030504020204" pitchFamily="34" charset="0"/>
              </a:rPr>
              <a:t>3 Sectors of EV Infrastructure</a:t>
            </a:r>
          </a:p>
        </p:txBody>
      </p:sp>
      <p:sp>
        <p:nvSpPr>
          <p:cNvPr id="3" name="Content Placeholder 2">
            <a:extLst>
              <a:ext uri="{FF2B5EF4-FFF2-40B4-BE49-F238E27FC236}">
                <a16:creationId xmlns:a16="http://schemas.microsoft.com/office/drawing/2014/main" id="{21AC9164-6B93-4B35-89F2-ABCB87A243CA}"/>
              </a:ext>
            </a:extLst>
          </p:cNvPr>
          <p:cNvSpPr>
            <a:spLocks noGrp="1"/>
          </p:cNvSpPr>
          <p:nvPr>
            <p:ph idx="1"/>
          </p:nvPr>
        </p:nvSpPr>
        <p:spPr>
          <a:xfrm>
            <a:off x="1" y="1046748"/>
            <a:ext cx="12192000" cy="5727032"/>
          </a:xfrm>
        </p:spPr>
        <p:txBody>
          <a:bodyPr/>
          <a:lstStyle/>
          <a:p>
            <a:pPr marL="0" indent="0">
              <a:buNone/>
            </a:pPr>
            <a:r>
              <a:rPr lang="en-GB" dirty="0"/>
              <a:t>          </a:t>
            </a:r>
            <a:r>
              <a:rPr lang="en-GB" dirty="0">
                <a:solidFill>
                  <a:srgbClr val="0070C0"/>
                </a:solidFill>
              </a:rPr>
              <a:t>                                                                     </a:t>
            </a:r>
            <a:r>
              <a:rPr lang="en-GB" dirty="0"/>
              <a:t>           </a:t>
            </a:r>
          </a:p>
        </p:txBody>
      </p:sp>
      <p:pic>
        <p:nvPicPr>
          <p:cNvPr id="4" name="Picture 3">
            <a:extLst>
              <a:ext uri="{FF2B5EF4-FFF2-40B4-BE49-F238E27FC236}">
                <a16:creationId xmlns:a16="http://schemas.microsoft.com/office/drawing/2014/main" id="{4126C0B2-06D7-4EB3-B21D-686BB3FCB909}"/>
              </a:ext>
            </a:extLst>
          </p:cNvPr>
          <p:cNvPicPr>
            <a:picLocks noChangeAspect="1"/>
          </p:cNvPicPr>
          <p:nvPr/>
        </p:nvPicPr>
        <p:blipFill>
          <a:blip r:embed="rId2"/>
          <a:stretch>
            <a:fillRect/>
          </a:stretch>
        </p:blipFill>
        <p:spPr>
          <a:xfrm>
            <a:off x="0" y="697832"/>
            <a:ext cx="6096000" cy="2815391"/>
          </a:xfrm>
          <a:prstGeom prst="rect">
            <a:avLst/>
          </a:prstGeom>
        </p:spPr>
      </p:pic>
      <p:pic>
        <p:nvPicPr>
          <p:cNvPr id="5" name="Content Placeholder 4">
            <a:extLst>
              <a:ext uri="{FF2B5EF4-FFF2-40B4-BE49-F238E27FC236}">
                <a16:creationId xmlns:a16="http://schemas.microsoft.com/office/drawing/2014/main" id="{A0F71D85-50D4-4827-9837-BB4429B79F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513223"/>
            <a:ext cx="6096000" cy="3344778"/>
          </a:xfrm>
          <a:prstGeom prst="rect">
            <a:avLst/>
          </a:prstGeom>
          <a:effectLst/>
        </p:spPr>
      </p:pic>
      <p:pic>
        <p:nvPicPr>
          <p:cNvPr id="6" name="Picture 5">
            <a:extLst>
              <a:ext uri="{FF2B5EF4-FFF2-40B4-BE49-F238E27FC236}">
                <a16:creationId xmlns:a16="http://schemas.microsoft.com/office/drawing/2014/main" id="{68A3B18B-B745-4F56-B04C-CFC416F895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1937" y="697831"/>
            <a:ext cx="6095999" cy="2815391"/>
          </a:xfrm>
          <a:prstGeom prst="rect">
            <a:avLst/>
          </a:prstGeom>
        </p:spPr>
      </p:pic>
      <p:pic>
        <p:nvPicPr>
          <p:cNvPr id="1026" name="Picture 2" descr="Image preview">
            <a:extLst>
              <a:ext uri="{FF2B5EF4-FFF2-40B4-BE49-F238E27FC236}">
                <a16:creationId xmlns:a16="http://schemas.microsoft.com/office/drawing/2014/main" id="{469062A2-014D-406C-892D-1F364E35D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1936" y="3513223"/>
            <a:ext cx="6096000" cy="33447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9FCA999-281D-46A5-8D9B-B1D6B939E18A}"/>
              </a:ext>
            </a:extLst>
          </p:cNvPr>
          <p:cNvSpPr txBox="1"/>
          <p:nvPr/>
        </p:nvSpPr>
        <p:spPr>
          <a:xfrm>
            <a:off x="707858" y="962527"/>
            <a:ext cx="4656221"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08090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6FBB740-532B-4D1B-BEC0-FD9D82325D75}"/>
              </a:ext>
            </a:extLst>
          </p:cNvPr>
          <p:cNvPicPr>
            <a:picLocks noChangeAspect="1"/>
          </p:cNvPicPr>
          <p:nvPr/>
        </p:nvPicPr>
        <p:blipFill>
          <a:blip r:embed="rId3"/>
          <a:stretch>
            <a:fillRect/>
          </a:stretch>
        </p:blipFill>
        <p:spPr>
          <a:xfrm>
            <a:off x="61450" y="3769756"/>
            <a:ext cx="4413252" cy="3060035"/>
          </a:xfrm>
          <a:prstGeom prst="rect">
            <a:avLst/>
          </a:prstGeom>
        </p:spPr>
      </p:pic>
      <p:sp>
        <p:nvSpPr>
          <p:cNvPr id="3" name="TextBox 2">
            <a:extLst>
              <a:ext uri="{FF2B5EF4-FFF2-40B4-BE49-F238E27FC236}">
                <a16:creationId xmlns:a16="http://schemas.microsoft.com/office/drawing/2014/main" id="{6B732E8F-4DD5-4E93-80ED-E81A00211EEB}"/>
              </a:ext>
            </a:extLst>
          </p:cNvPr>
          <p:cNvSpPr txBox="1"/>
          <p:nvPr/>
        </p:nvSpPr>
        <p:spPr>
          <a:xfrm rot="10800000" flipV="1">
            <a:off x="3253183" y="57685"/>
            <a:ext cx="5943600" cy="523220"/>
          </a:xfrm>
          <a:prstGeom prst="rect">
            <a:avLst/>
          </a:prstGeom>
          <a:noFill/>
        </p:spPr>
        <p:txBody>
          <a:bodyPr wrap="square" rtlCol="0">
            <a:spAutoFit/>
          </a:bodyPr>
          <a:lstStyle/>
          <a:p>
            <a:r>
              <a:rPr lang="en-GB" sz="2800" b="1" dirty="0">
                <a:solidFill>
                  <a:srgbClr val="002060"/>
                </a:solidFill>
              </a:rPr>
              <a:t>25%  </a:t>
            </a:r>
            <a:r>
              <a:rPr lang="en-GB" sz="2400" b="1" dirty="0">
                <a:solidFill>
                  <a:srgbClr val="002060"/>
                </a:solidFill>
                <a:latin typeface="Lucida Sans" panose="020B0602030504020204" pitchFamily="34" charset="0"/>
              </a:rPr>
              <a:t>Corporate</a:t>
            </a:r>
            <a:r>
              <a:rPr lang="en-GB" sz="2800" b="1" dirty="0">
                <a:solidFill>
                  <a:srgbClr val="002060"/>
                </a:solidFill>
              </a:rPr>
              <a:t> Fleet Electric</a:t>
            </a:r>
          </a:p>
        </p:txBody>
      </p:sp>
      <p:sp>
        <p:nvSpPr>
          <p:cNvPr id="8" name="TextBox 7">
            <a:extLst>
              <a:ext uri="{FF2B5EF4-FFF2-40B4-BE49-F238E27FC236}">
                <a16:creationId xmlns:a16="http://schemas.microsoft.com/office/drawing/2014/main" id="{E87DF525-D95E-47EF-A21A-3E9153E00691}"/>
              </a:ext>
            </a:extLst>
          </p:cNvPr>
          <p:cNvSpPr txBox="1"/>
          <p:nvPr/>
        </p:nvSpPr>
        <p:spPr>
          <a:xfrm>
            <a:off x="3647403" y="-911114"/>
            <a:ext cx="4462925" cy="461665"/>
          </a:xfrm>
          <a:prstGeom prst="rect">
            <a:avLst/>
          </a:prstGeom>
          <a:noFill/>
        </p:spPr>
        <p:txBody>
          <a:bodyPr wrap="square" rtlCol="0">
            <a:spAutoFit/>
          </a:bodyPr>
          <a:lstStyle/>
          <a:p>
            <a:r>
              <a:rPr lang="en-GB" sz="2400" b="1" dirty="0">
                <a:solidFill>
                  <a:srgbClr val="002060"/>
                </a:solidFill>
              </a:rPr>
              <a:t>Transition to Electrification</a:t>
            </a:r>
          </a:p>
        </p:txBody>
      </p:sp>
      <p:pic>
        <p:nvPicPr>
          <p:cNvPr id="12" name="Picture 6">
            <a:extLst>
              <a:ext uri="{FF2B5EF4-FFF2-40B4-BE49-F238E27FC236}">
                <a16:creationId xmlns:a16="http://schemas.microsoft.com/office/drawing/2014/main" id="{7CF672C3-881E-4098-AFDB-82EAF0CE3B0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4702" y="3766476"/>
            <a:ext cx="4446571" cy="309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Image preview">
            <a:extLst>
              <a:ext uri="{FF2B5EF4-FFF2-40B4-BE49-F238E27FC236}">
                <a16:creationId xmlns:a16="http://schemas.microsoft.com/office/drawing/2014/main" id="{F9108FCF-E655-4580-9A95-6C138A0C6B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2815" y="753968"/>
            <a:ext cx="4147295" cy="3012508"/>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3">
            <a:extLst>
              <a:ext uri="{FF2B5EF4-FFF2-40B4-BE49-F238E27FC236}">
                <a16:creationId xmlns:a16="http://schemas.microsoft.com/office/drawing/2014/main" id="{F046C215-C468-4FF0-87BA-B70B8868ED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7954" y="3766476"/>
            <a:ext cx="3242596" cy="3091524"/>
          </a:xfrm>
          <a:prstGeom prst="rect">
            <a:avLst/>
          </a:prstGeom>
          <a:ln>
            <a:noFill/>
          </a:ln>
          <a:effectLst>
            <a:softEdge rad="112500"/>
          </a:effectLst>
        </p:spPr>
      </p:pic>
      <p:pic>
        <p:nvPicPr>
          <p:cNvPr id="20" name="Picture 19">
            <a:extLst>
              <a:ext uri="{FF2B5EF4-FFF2-40B4-BE49-F238E27FC236}">
                <a16:creationId xmlns:a16="http://schemas.microsoft.com/office/drawing/2014/main" id="{EC6D57BA-74CA-4A75-B168-554A5793E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50" y="750688"/>
            <a:ext cx="4147295" cy="3012508"/>
          </a:xfrm>
          <a:prstGeom prst="rect">
            <a:avLst/>
          </a:prstGeom>
        </p:spPr>
      </p:pic>
      <p:pic>
        <p:nvPicPr>
          <p:cNvPr id="22" name="Picture 6" descr="Image preview">
            <a:extLst>
              <a:ext uri="{FF2B5EF4-FFF2-40B4-BE49-F238E27FC236}">
                <a16:creationId xmlns:a16="http://schemas.microsoft.com/office/drawing/2014/main" id="{57BD8344-DC8A-41DD-AFF2-8F9FFDBB02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0111" y="750688"/>
            <a:ext cx="3941890" cy="301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44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2A2D2-2522-4303-8C76-C980C01BF244}"/>
              </a:ext>
            </a:extLst>
          </p:cNvPr>
          <p:cNvSpPr>
            <a:spLocks noGrp="1"/>
          </p:cNvSpPr>
          <p:nvPr>
            <p:ph type="title"/>
          </p:nvPr>
        </p:nvSpPr>
        <p:spPr>
          <a:xfrm>
            <a:off x="2213810" y="365126"/>
            <a:ext cx="9139989" cy="477086"/>
          </a:xfrm>
        </p:spPr>
        <p:txBody>
          <a:bodyPr>
            <a:normAutofit/>
          </a:bodyPr>
          <a:lstStyle/>
          <a:p>
            <a:r>
              <a:rPr lang="en-GB" sz="2400" b="1" dirty="0">
                <a:solidFill>
                  <a:srgbClr val="002060"/>
                </a:solidFill>
                <a:latin typeface="Lucida Sans" panose="020B0602030504020204" pitchFamily="34" charset="0"/>
              </a:rPr>
              <a:t>HGV EV INFRASTRUCTURE PROJECT</a:t>
            </a:r>
          </a:p>
        </p:txBody>
      </p:sp>
      <p:pic>
        <p:nvPicPr>
          <p:cNvPr id="5" name="Content Placeholder 4">
            <a:extLst>
              <a:ext uri="{FF2B5EF4-FFF2-40B4-BE49-F238E27FC236}">
                <a16:creationId xmlns:a16="http://schemas.microsoft.com/office/drawing/2014/main" id="{5F589B6F-23DD-4032-9730-BFD95C84B1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26242" y="926432"/>
            <a:ext cx="6569242" cy="7603287"/>
          </a:xfrm>
        </p:spPr>
      </p:pic>
      <p:pic>
        <p:nvPicPr>
          <p:cNvPr id="6" name="Picture 5">
            <a:extLst>
              <a:ext uri="{FF2B5EF4-FFF2-40B4-BE49-F238E27FC236}">
                <a16:creationId xmlns:a16="http://schemas.microsoft.com/office/drawing/2014/main" id="{F9952823-F5BF-4170-8BF7-E5C710AF12B7}"/>
              </a:ext>
            </a:extLst>
          </p:cNvPr>
          <p:cNvPicPr>
            <a:picLocks noChangeAspect="1"/>
          </p:cNvPicPr>
          <p:nvPr/>
        </p:nvPicPr>
        <p:blipFill>
          <a:blip r:embed="rId3"/>
          <a:stretch>
            <a:fillRect/>
          </a:stretch>
        </p:blipFill>
        <p:spPr>
          <a:xfrm>
            <a:off x="0" y="926434"/>
            <a:ext cx="5510463" cy="3801977"/>
          </a:xfrm>
          <a:prstGeom prst="rect">
            <a:avLst/>
          </a:prstGeom>
        </p:spPr>
      </p:pic>
      <p:pic>
        <p:nvPicPr>
          <p:cNvPr id="8" name="Picture 7">
            <a:extLst>
              <a:ext uri="{FF2B5EF4-FFF2-40B4-BE49-F238E27FC236}">
                <a16:creationId xmlns:a16="http://schemas.microsoft.com/office/drawing/2014/main" id="{4F4109E8-AB63-4E69-BADA-AA604CD39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728411"/>
            <a:ext cx="5619863" cy="3885528"/>
          </a:xfrm>
          <a:prstGeom prst="rect">
            <a:avLst/>
          </a:prstGeom>
        </p:spPr>
      </p:pic>
    </p:spTree>
    <p:extLst>
      <p:ext uri="{BB962C8B-B14F-4D97-AF65-F5344CB8AC3E}">
        <p14:creationId xmlns:p14="http://schemas.microsoft.com/office/powerpoint/2010/main" val="1676640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38" y="290403"/>
            <a:ext cx="10276845" cy="405586"/>
          </a:xfrm>
        </p:spPr>
        <p:txBody>
          <a:bodyPr>
            <a:noAutofit/>
          </a:bodyPr>
          <a:lstStyle/>
          <a:p>
            <a:pPr algn="ctr"/>
            <a:r>
              <a:rPr lang="en-GB" sz="4100" b="1" dirty="0">
                <a:solidFill>
                  <a:srgbClr val="002060"/>
                </a:solidFill>
                <a:latin typeface="Lucida Sans" panose="020B0602030504020204" pitchFamily="34" charset="0"/>
                <a:cs typeface="Arial" panose="020B0604020202020204" pitchFamily="34" charset="0"/>
              </a:rPr>
              <a:t>Princes Street EV Hub/Car Park</a:t>
            </a:r>
          </a:p>
        </p:txBody>
      </p:sp>
      <p:pic>
        <p:nvPicPr>
          <p:cNvPr id="5" name="Content Placeholder 4">
            <a:extLst>
              <a:ext uri="{FF2B5EF4-FFF2-40B4-BE49-F238E27FC236}">
                <a16:creationId xmlns:a16="http://schemas.microsoft.com/office/drawing/2014/main" id="{ED84878C-EB5A-473A-A1EF-30BC58D180C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901700"/>
            <a:ext cx="12192000" cy="5956300"/>
          </a:xfrm>
          <a:prstGeom prst="rect">
            <a:avLst/>
          </a:prstGeom>
          <a:effectLst/>
        </p:spPr>
      </p:pic>
      <p:sp>
        <p:nvSpPr>
          <p:cNvPr id="4" name="TextBox 3"/>
          <p:cNvSpPr txBox="1"/>
          <p:nvPr/>
        </p:nvSpPr>
        <p:spPr>
          <a:xfrm>
            <a:off x="6263242" y="4700796"/>
            <a:ext cx="1068863" cy="923330"/>
          </a:xfrm>
          <a:prstGeom prst="rect">
            <a:avLst/>
          </a:prstGeom>
          <a:solidFill>
            <a:srgbClr val="0070C0"/>
          </a:solidFill>
        </p:spPr>
        <p:txBody>
          <a:bodyPr wrap="square" rtlCol="0">
            <a:spAutoFit/>
          </a:bodyPr>
          <a:lstStyle/>
          <a:p>
            <a:r>
              <a:rPr lang="en-GB" dirty="0">
                <a:solidFill>
                  <a:schemeClr val="bg1"/>
                </a:solidFill>
              </a:rPr>
              <a:t>6 x 50kw 3 x 22kw chargers</a:t>
            </a:r>
          </a:p>
        </p:txBody>
      </p:sp>
      <p:sp>
        <p:nvSpPr>
          <p:cNvPr id="6" name="TextBox 5"/>
          <p:cNvSpPr txBox="1"/>
          <p:nvPr/>
        </p:nvSpPr>
        <p:spPr>
          <a:xfrm>
            <a:off x="41214" y="1255015"/>
            <a:ext cx="1524414" cy="646331"/>
          </a:xfrm>
          <a:prstGeom prst="rect">
            <a:avLst/>
          </a:prstGeom>
          <a:solidFill>
            <a:srgbClr val="0070C0"/>
          </a:solidFill>
          <a:effectLst>
            <a:outerShdw blurRad="50800" dist="50800" dir="5400000" algn="ctr" rotWithShape="0">
              <a:srgbClr val="0070C0"/>
            </a:outerShdw>
          </a:effectLst>
        </p:spPr>
        <p:txBody>
          <a:bodyPr wrap="square" rtlCol="0">
            <a:spAutoFit/>
          </a:bodyPr>
          <a:lstStyle/>
          <a:p>
            <a:pPr algn="ctr"/>
            <a:r>
              <a:rPr lang="en-GB" dirty="0">
                <a:solidFill>
                  <a:schemeClr val="bg1"/>
                </a:solidFill>
              </a:rPr>
              <a:t>90kw Battery Storage</a:t>
            </a:r>
          </a:p>
        </p:txBody>
      </p:sp>
      <p:sp>
        <p:nvSpPr>
          <p:cNvPr id="7" name="TextBox 6"/>
          <p:cNvSpPr txBox="1"/>
          <p:nvPr/>
        </p:nvSpPr>
        <p:spPr>
          <a:xfrm>
            <a:off x="1606842" y="6010230"/>
            <a:ext cx="6237276" cy="461665"/>
          </a:xfrm>
          <a:prstGeom prst="rect">
            <a:avLst/>
          </a:prstGeom>
          <a:solidFill>
            <a:srgbClr val="0070C0"/>
          </a:solidFill>
          <a:effectLst/>
        </p:spPr>
        <p:txBody>
          <a:bodyPr wrap="square" rtlCol="0">
            <a:spAutoFit/>
          </a:bodyPr>
          <a:lstStyle/>
          <a:p>
            <a:r>
              <a:rPr lang="en-GB" dirty="0">
                <a:solidFill>
                  <a:schemeClr val="bg1"/>
                </a:solidFill>
              </a:rPr>
              <a:t>     </a:t>
            </a:r>
            <a:r>
              <a:rPr lang="en-GB" sz="2400" dirty="0">
                <a:solidFill>
                  <a:schemeClr val="bg1"/>
                </a:solidFill>
              </a:rPr>
              <a:t>3 EV hubs across the city, 4th hub built in 2021</a:t>
            </a:r>
          </a:p>
        </p:txBody>
      </p:sp>
      <p:cxnSp>
        <p:nvCxnSpPr>
          <p:cNvPr id="8" name="Straight Arrow Connector 7">
            <a:extLst>
              <a:ext uri="{FF2B5EF4-FFF2-40B4-BE49-F238E27FC236}">
                <a16:creationId xmlns:a16="http://schemas.microsoft.com/office/drawing/2014/main" id="{D71531F2-1634-43D7-88A3-66ABCAFA0BD3}"/>
              </a:ext>
            </a:extLst>
          </p:cNvPr>
          <p:cNvCxnSpPr>
            <a:cxnSpLocks/>
            <a:stCxn id="6" idx="2"/>
          </p:cNvCxnSpPr>
          <p:nvPr/>
        </p:nvCxnSpPr>
        <p:spPr>
          <a:xfrm>
            <a:off x="803421" y="1901346"/>
            <a:ext cx="463785" cy="778175"/>
          </a:xfrm>
          <a:prstGeom prst="straightConnector1">
            <a:avLst/>
          </a:prstGeom>
          <a:ln w="25400">
            <a:solidFill>
              <a:schemeClr val="bg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25E2A34-2E73-4683-8CB6-DC3C994E31BD}"/>
              </a:ext>
            </a:extLst>
          </p:cNvPr>
          <p:cNvCxnSpPr>
            <a:cxnSpLocks/>
          </p:cNvCxnSpPr>
          <p:nvPr/>
        </p:nvCxnSpPr>
        <p:spPr>
          <a:xfrm flipH="1" flipV="1">
            <a:off x="5907742" y="3532094"/>
            <a:ext cx="770965" cy="1168702"/>
          </a:xfrm>
          <a:prstGeom prst="straightConnector1">
            <a:avLst/>
          </a:prstGeom>
          <a:ln w="25400">
            <a:solidFill>
              <a:schemeClr val="bg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1D8A5AB-0F6A-4198-9DEB-E83A94FED3D3}"/>
              </a:ext>
            </a:extLst>
          </p:cNvPr>
          <p:cNvCxnSpPr>
            <a:cxnSpLocks/>
            <a:stCxn id="4" idx="1"/>
          </p:cNvCxnSpPr>
          <p:nvPr/>
        </p:nvCxnSpPr>
        <p:spPr>
          <a:xfrm flipH="1">
            <a:off x="5638801" y="5162461"/>
            <a:ext cx="624441" cy="0"/>
          </a:xfrm>
          <a:prstGeom prst="straightConnector1">
            <a:avLst/>
          </a:prstGeom>
          <a:ln w="25400">
            <a:solidFill>
              <a:schemeClr val="bg1"/>
            </a:solidFill>
            <a:tailEnd type="triangle"/>
          </a:ln>
          <a:effectLst/>
        </p:spPr>
        <p:style>
          <a:lnRef idx="1">
            <a:schemeClr val="accent1"/>
          </a:lnRef>
          <a:fillRef idx="0">
            <a:schemeClr val="accent1"/>
          </a:fillRef>
          <a:effectRef idx="0">
            <a:schemeClr val="accent1"/>
          </a:effectRef>
          <a:fontRef idx="minor">
            <a:schemeClr val="tx1"/>
          </a:fontRef>
        </p:style>
      </p:cxnSp>
      <p:pic>
        <p:nvPicPr>
          <p:cNvPr id="1028" name="Picture 4" descr="Renault – Car logos and car company logos worldwide">
            <a:extLst>
              <a:ext uri="{FF2B5EF4-FFF2-40B4-BE49-F238E27FC236}">
                <a16:creationId xmlns:a16="http://schemas.microsoft.com/office/drawing/2014/main" id="{52E88DDF-D70D-4C86-8DA0-1D13B06AD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628" y="933898"/>
            <a:ext cx="1181512" cy="9674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courtesy of EV Clicks">
            <a:extLst>
              <a:ext uri="{FF2B5EF4-FFF2-40B4-BE49-F238E27FC236}">
                <a16:creationId xmlns:a16="http://schemas.microsoft.com/office/drawing/2014/main" id="{6DB330EB-2D15-43B2-99D7-BBFDA8A00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612" y="2"/>
            <a:ext cx="2851276" cy="96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765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5101</TotalTime>
  <Words>433</Words>
  <Application>Microsoft Office PowerPoint</Application>
  <PresentationFormat>Widescreen</PresentationFormat>
  <Paragraphs>65</Paragraphs>
  <Slides>19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Lucida Sans</vt:lpstr>
      <vt:lpstr>Times New Roman</vt:lpstr>
      <vt:lpstr>Office Theme</vt:lpstr>
      <vt:lpstr> </vt:lpstr>
      <vt:lpstr>Population 150,000      DUNDEE’S POLLUTED STREETS    Area – 60 km sq.</vt:lpstr>
      <vt:lpstr>          Dundee City Council: “Electrifying a City” means change  </vt:lpstr>
      <vt:lpstr>PowerPoint Presentation</vt:lpstr>
      <vt:lpstr>   Local Leadership</vt:lpstr>
      <vt:lpstr>                3 Sectors of EV Infrastructure</vt:lpstr>
      <vt:lpstr>PowerPoint Presentation</vt:lpstr>
      <vt:lpstr>HGV EV INFRASTRUCTURE PROJECT</vt:lpstr>
      <vt:lpstr>Princes Street EV Hub/Car Park</vt:lpstr>
      <vt:lpstr>PowerPoint Presentation</vt:lpstr>
      <vt:lpstr>                Multi-storey Car Park Charging Stations</vt:lpstr>
      <vt:lpstr>                                 Multi-storey Car Parks</vt:lpstr>
      <vt:lpstr>                    Flexibility to allow for constant innovation                                                Energy for future expansion</vt:lpstr>
      <vt:lpstr>                       Residential EV Charging Solution</vt:lpstr>
      <vt:lpstr>      4th Hub/Depot Charging Infrastructure</vt:lpstr>
      <vt:lpstr>Integrated Mobility/Major Event</vt:lpstr>
      <vt:lpstr> Marketing &amp; Communication</vt:lpstr>
      <vt:lpstr>Dundee</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Dundee City Council: “Transforming a City”</dc:title>
  <dc:creator>Fraser Crichton</dc:creator>
  <cp:lastModifiedBy>Sophie Mccaffrey</cp:lastModifiedBy>
  <cp:revision>300</cp:revision>
  <dcterms:created xsi:type="dcterms:W3CDTF">2020-02-07T14:21:11Z</dcterms:created>
  <dcterms:modified xsi:type="dcterms:W3CDTF">2021-11-08T08:39:23Z</dcterms:modified>
</cp:coreProperties>
</file>